
<file path=[Content_Types].xml><?xml version="1.0" encoding="utf-8"?>
<Types xmlns="http://schemas.openxmlformats.org/package/2006/content-types">
  <Default Extension="xml" ContentType="application/xml"/>
  <Default Extension="jpg" ContentType="image/jp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19"/>
  </p:notesMasterIdLst>
  <p:handoutMasterIdLst>
    <p:handoutMasterId r:id="rId20"/>
  </p:handoutMasterIdLst>
  <p:sldIdLst>
    <p:sldId id="280" r:id="rId2"/>
    <p:sldId id="297" r:id="rId3"/>
    <p:sldId id="405" r:id="rId4"/>
    <p:sldId id="406" r:id="rId5"/>
    <p:sldId id="259" r:id="rId6"/>
    <p:sldId id="394" r:id="rId7"/>
    <p:sldId id="395" r:id="rId8"/>
    <p:sldId id="397" r:id="rId9"/>
    <p:sldId id="396" r:id="rId10"/>
    <p:sldId id="403" r:id="rId11"/>
    <p:sldId id="292" r:id="rId12"/>
    <p:sldId id="401" r:id="rId13"/>
    <p:sldId id="402" r:id="rId14"/>
    <p:sldId id="398" r:id="rId15"/>
    <p:sldId id="399" r:id="rId16"/>
    <p:sldId id="400" r:id="rId17"/>
    <p:sldId id="301" r:id="rId18"/>
  </p:sldIdLst>
  <p:sldSz cx="9144000" cy="5715000" type="screen16x10"/>
  <p:notesSz cx="9144000" cy="5715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C2715E7-8E0E-4EE4-86CA-171F482BD995}">
          <p14:sldIdLst>
            <p14:sldId id="280"/>
            <p14:sldId id="297"/>
            <p14:sldId id="405"/>
            <p14:sldId id="406"/>
            <p14:sldId id="259"/>
            <p14:sldId id="394"/>
            <p14:sldId id="395"/>
            <p14:sldId id="397"/>
            <p14:sldId id="396"/>
            <p14:sldId id="403"/>
            <p14:sldId id="292"/>
            <p14:sldId id="401"/>
            <p14:sldId id="402"/>
            <p14:sldId id="398"/>
            <p14:sldId id="399"/>
            <p14:sldId id="400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00AAE7"/>
    <a:srgbClr val="EE7400"/>
    <a:srgbClr val="6D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46" autoAdjust="0"/>
    <p:restoredTop sz="95055" autoAdjust="0"/>
  </p:normalViewPr>
  <p:slideViewPr>
    <p:cSldViewPr>
      <p:cViewPr varScale="1">
        <p:scale>
          <a:sx n="152" d="100"/>
          <a:sy n="152" d="100"/>
        </p:scale>
        <p:origin x="344" y="19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37" d="100"/>
          <a:sy n="137" d="100"/>
        </p:scale>
        <p:origin x="-1668" y="-84"/>
      </p:cViewPr>
      <p:guideLst>
        <p:guide orient="horz" pos="180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ya.L.Popova\Documents\&#1056;&#1058;&#1050;\&#1055;&#1088;&#1086;&#1075;&#1085;&#1086;&#1079;_BSS_&#1072;&#1087;&#1076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23098165664956"/>
          <c:y val="0.0866597358028261"/>
          <c:w val="0.522009711847139"/>
          <c:h val="0.83876039629576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Pt>
            <c:idx val="6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" pitchFamily="34" charset="0"/>
                    <a:cs typeface="Calibri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office!$K$72:$K$78</c:f>
              <c:strCache>
                <c:ptCount val="7"/>
                <c:pt idx="0">
                  <c:v>Центр</c:v>
                </c:pt>
                <c:pt idx="1">
                  <c:v>Волга</c:v>
                </c:pt>
                <c:pt idx="2">
                  <c:v>Северо-Запад</c:v>
                </c:pt>
                <c:pt idx="3">
                  <c:v>Урал</c:v>
                </c:pt>
                <c:pt idx="4">
                  <c:v>Сибирь</c:v>
                </c:pt>
                <c:pt idx="5">
                  <c:v>Юг</c:v>
                </c:pt>
                <c:pt idx="6">
                  <c:v>Дальний Восток</c:v>
                </c:pt>
              </c:strCache>
            </c:strRef>
          </c:cat>
          <c:val>
            <c:numRef>
              <c:f>office!$L$72:$L$78</c:f>
              <c:numCache>
                <c:formatCode>0%</c:formatCode>
                <c:ptCount val="7"/>
                <c:pt idx="0">
                  <c:v>0.35</c:v>
                </c:pt>
                <c:pt idx="1">
                  <c:v>0.16</c:v>
                </c:pt>
                <c:pt idx="2">
                  <c:v>0.14</c:v>
                </c:pt>
                <c:pt idx="3">
                  <c:v>0.11</c:v>
                </c:pt>
                <c:pt idx="4">
                  <c:v>0.1</c:v>
                </c:pt>
                <c:pt idx="5">
                  <c:v>0.08</c:v>
                </c:pt>
                <c:pt idx="6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overlay val="0"/>
      <c:txPr>
        <a:bodyPr/>
        <a:lstStyle/>
        <a:p>
          <a:pPr>
            <a:defRPr>
              <a:latin typeface="Calibri" pitchFamily="34" charset="0"/>
              <a:cs typeface="Calibri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826490438695163"/>
          <c:y val="0.107836093956377"/>
          <c:w val="0.508171300016069"/>
          <c:h val="0.84666494127726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bg2">
                  <a:lumMod val="90000"/>
                </a:schemeClr>
              </a:solidFill>
            </c:spPr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5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Calibri" pitchFamily="34" charset="0"/>
                    <a:cs typeface="Calibri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office!$J$119:$J$124</c:f>
              <c:strCache>
                <c:ptCount val="6"/>
                <c:pt idx="0">
                  <c:v>Бухгалтерия и отчетность</c:v>
                </c:pt>
                <c:pt idx="1">
                  <c:v>Call-центры</c:v>
                </c:pt>
                <c:pt idx="2">
                  <c:v>Управленческое ПО (ERP)</c:v>
                </c:pt>
                <c:pt idx="3">
                  <c:v>Офисные пакеты</c:v>
                </c:pt>
                <c:pt idx="4">
                  <c:v>CRM</c:v>
                </c:pt>
                <c:pt idx="5">
                  <c:v>Другое</c:v>
                </c:pt>
              </c:strCache>
            </c:strRef>
          </c:cat>
          <c:val>
            <c:numRef>
              <c:f>office!$K$119:$K$124</c:f>
              <c:numCache>
                <c:formatCode>0%</c:formatCode>
                <c:ptCount val="6"/>
                <c:pt idx="0">
                  <c:v>0.6</c:v>
                </c:pt>
                <c:pt idx="1">
                  <c:v>0.12</c:v>
                </c:pt>
                <c:pt idx="2">
                  <c:v>0.09</c:v>
                </c:pt>
                <c:pt idx="3">
                  <c:v>0.08</c:v>
                </c:pt>
                <c:pt idx="4">
                  <c:v>0.04</c:v>
                </c:pt>
                <c:pt idx="5">
                  <c:v>0.07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overlay val="0"/>
      <c:txPr>
        <a:bodyPr/>
        <a:lstStyle/>
        <a:p>
          <a:pPr>
            <a:defRPr>
              <a:latin typeface="Calibri" pitchFamily="34" charset="0"/>
              <a:cs typeface="Calibri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4E5FD-8866-434C-AA33-B938461681DB}" type="datetimeFigureOut">
              <a:rPr lang="ru-RU" smtClean="0"/>
              <a:t>04.04.16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5427663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5427663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ED29-90E2-43FF-86F3-4E77C92A2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304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4510E-41AC-4AFE-B7D5-393418535B25}" type="datetimeFigureOut">
              <a:rPr lang="ru-RU" smtClean="0"/>
              <a:t>04.04.16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428625"/>
            <a:ext cx="3429000" cy="2143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2714625"/>
            <a:ext cx="7315200" cy="25717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5427663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5427663"/>
            <a:ext cx="39624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050DD-3A5E-4293-9AE9-53DA622CCA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536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050DD-3A5E-4293-9AE9-53DA622CCAA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355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050DD-3A5E-4293-9AE9-53DA622CCAA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186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050DD-3A5E-4293-9AE9-53DA622CCAA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1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050DD-3A5E-4293-9AE9-53DA622CCAA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45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050DD-3A5E-4293-9AE9-53DA622CCAA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244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050DD-3A5E-4293-9AE9-53DA622CCAA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710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050DD-3A5E-4293-9AE9-53DA622CCAA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595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050DD-3A5E-4293-9AE9-53DA622CCAA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067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050DD-3A5E-4293-9AE9-53DA622CCAA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7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2" y="1804"/>
            <a:ext cx="9143998" cy="5713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 dirty="0"/>
          </a:p>
        </p:txBody>
      </p:sp>
      <p:sp>
        <p:nvSpPr>
          <p:cNvPr id="23" name="Скругленный прямоугольник 22"/>
          <p:cNvSpPr/>
          <p:nvPr userDrawn="1"/>
        </p:nvSpPr>
        <p:spPr>
          <a:xfrm>
            <a:off x="1233726" y="4602795"/>
            <a:ext cx="6479133" cy="18000"/>
          </a:xfrm>
          <a:prstGeom prst="roundRect">
            <a:avLst/>
          </a:prstGeom>
          <a:solidFill>
            <a:srgbClr val="00AAE7"/>
          </a:solidFill>
          <a:ln w="38100">
            <a:solidFill>
              <a:srgbClr val="00AA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aseline="-25000" dirty="0"/>
          </a:p>
        </p:txBody>
      </p:sp>
      <p:sp>
        <p:nvSpPr>
          <p:cNvPr id="26" name="Заголовок 1"/>
          <p:cNvSpPr>
            <a:spLocks noGrp="1"/>
          </p:cNvSpPr>
          <p:nvPr>
            <p:ph type="ctrTitle"/>
          </p:nvPr>
        </p:nvSpPr>
        <p:spPr>
          <a:xfrm>
            <a:off x="1233726" y="2095500"/>
            <a:ext cx="6479133" cy="1846659"/>
          </a:xfrm>
        </p:spPr>
        <p:txBody>
          <a:bodyPr/>
          <a:lstStyle>
            <a:lvl1pPr algn="l">
              <a:defRPr sz="6000" b="1" i="0" cap="all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7" name="Текст 3"/>
          <p:cNvSpPr>
            <a:spLocks noGrp="1"/>
          </p:cNvSpPr>
          <p:nvPr>
            <p:ph type="body" sz="half" idx="2"/>
          </p:nvPr>
        </p:nvSpPr>
        <p:spPr>
          <a:xfrm>
            <a:off x="1233726" y="4686300"/>
            <a:ext cx="6479133" cy="609600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28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77" y="419100"/>
            <a:ext cx="1458098" cy="1235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0" y="1270"/>
            <a:ext cx="9144000" cy="5713730"/>
          </a:xfrm>
          <a:custGeom>
            <a:avLst/>
            <a:gdLst/>
            <a:ahLst/>
            <a:cxnLst/>
            <a:rect l="l" t="t" r="r" b="b"/>
            <a:pathLst>
              <a:path w="9144000" h="5713730">
                <a:moveTo>
                  <a:pt x="0" y="5713196"/>
                </a:moveTo>
                <a:lnTo>
                  <a:pt x="9144000" y="5713196"/>
                </a:lnTo>
                <a:lnTo>
                  <a:pt x="9144000" y="0"/>
                </a:lnTo>
                <a:lnTo>
                  <a:pt x="0" y="0"/>
                </a:lnTo>
                <a:lnTo>
                  <a:pt x="0" y="5713196"/>
                </a:lnTo>
                <a:close/>
              </a:path>
            </a:pathLst>
          </a:custGeom>
          <a:solidFill>
            <a:srgbClr val="00AAE7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2394"/>
            <a:ext cx="1270800" cy="630598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57200" y="1333500"/>
            <a:ext cx="8229600" cy="1523098"/>
          </a:xfrm>
        </p:spPr>
        <p:txBody>
          <a:bodyPr anchor="t">
            <a:normAutofit/>
          </a:bodyPr>
          <a:lstStyle>
            <a:lvl1pPr marL="630238" indent="-630238" algn="l">
              <a:buFont typeface="+mj-lt"/>
              <a:buAutoNum type="arabicPeriod"/>
              <a:defRPr sz="4800" b="1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912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0" y="1270"/>
            <a:ext cx="9144000" cy="5713730"/>
          </a:xfrm>
          <a:custGeom>
            <a:avLst/>
            <a:gdLst/>
            <a:ahLst/>
            <a:cxnLst/>
            <a:rect l="l" t="t" r="r" b="b"/>
            <a:pathLst>
              <a:path w="9144000" h="5713730">
                <a:moveTo>
                  <a:pt x="0" y="5713196"/>
                </a:moveTo>
                <a:lnTo>
                  <a:pt x="9144000" y="5713196"/>
                </a:lnTo>
                <a:lnTo>
                  <a:pt x="9144000" y="0"/>
                </a:lnTo>
                <a:lnTo>
                  <a:pt x="0" y="0"/>
                </a:lnTo>
                <a:lnTo>
                  <a:pt x="0" y="5713196"/>
                </a:lnTo>
                <a:close/>
              </a:path>
            </a:pathLst>
          </a:custGeom>
          <a:solidFill>
            <a:srgbClr val="00AAE7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333500"/>
            <a:ext cx="8229600" cy="1523098"/>
          </a:xfrm>
        </p:spPr>
        <p:txBody>
          <a:bodyPr anchor="t">
            <a:normAutofit/>
          </a:bodyPr>
          <a:lstStyle>
            <a:lvl1pPr marL="0" indent="0" algn="l">
              <a:buFontTx/>
              <a:buNone/>
              <a:defRPr sz="6000" b="1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Спасибо!</a:t>
            </a:r>
            <a:endParaRPr lang="ru-RU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13" y="4257411"/>
            <a:ext cx="1755717" cy="87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13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Only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0" y="12"/>
            <a:ext cx="9144000" cy="1080135"/>
          </a:xfrm>
          <a:custGeom>
            <a:avLst/>
            <a:gdLst/>
            <a:ahLst/>
            <a:cxnLst/>
            <a:rect l="l" t="t" r="r" b="b"/>
            <a:pathLst>
              <a:path w="9144000" h="1080135">
                <a:moveTo>
                  <a:pt x="0" y="1079995"/>
                </a:moveTo>
                <a:lnTo>
                  <a:pt x="9144000" y="1079995"/>
                </a:lnTo>
                <a:lnTo>
                  <a:pt x="9144000" y="0"/>
                </a:lnTo>
                <a:lnTo>
                  <a:pt x="0" y="0"/>
                </a:lnTo>
                <a:lnTo>
                  <a:pt x="0" y="1079995"/>
                </a:lnTo>
              </a:path>
            </a:pathLst>
          </a:custGeom>
          <a:solidFill>
            <a:srgbClr val="EE74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22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3906"/>
            <a:ext cx="1269594" cy="63000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7010400" cy="311479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4" name="Объект 2"/>
          <p:cNvSpPr>
            <a:spLocks noGrp="1"/>
          </p:cNvSpPr>
          <p:nvPr>
            <p:ph idx="1"/>
          </p:nvPr>
        </p:nvSpPr>
        <p:spPr>
          <a:xfrm>
            <a:off x="457200" y="1409700"/>
            <a:ext cx="8229600" cy="3771900"/>
          </a:xfrm>
        </p:spPr>
        <p:txBody>
          <a:bodyPr/>
          <a:lstStyle>
            <a:lvl1pPr marL="0" indent="0">
              <a:buNone/>
              <a:defRPr sz="1800" b="1" i="0" u="none" baseline="0"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10"/>
          </p:nvPr>
        </p:nvSpPr>
        <p:spPr>
          <a:xfrm>
            <a:off x="443345" y="69875"/>
            <a:ext cx="4814455" cy="349225"/>
          </a:xfrm>
        </p:spPr>
        <p:txBody>
          <a:bodyPr anchor="t">
            <a:normAutofit/>
          </a:bodyPr>
          <a:lstStyle>
            <a:lvl1pPr marL="179388" indent="-179388">
              <a:buFont typeface="+mj-lt"/>
              <a:buAutoNum type="arabicPeriod"/>
              <a:defRPr sz="1400" baseline="0">
                <a:solidFill>
                  <a:schemeClr val="bg1">
                    <a:lumMod val="8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Holder 4"/>
          <p:cNvSpPr>
            <a:spLocks noGrp="1"/>
          </p:cNvSpPr>
          <p:nvPr>
            <p:ph type="sldNum" sz="quarter" idx="7"/>
          </p:nvPr>
        </p:nvSpPr>
        <p:spPr>
          <a:xfrm>
            <a:off x="6553200" y="5297488"/>
            <a:ext cx="2133600" cy="303212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000" dirty="0">
                <a:latin typeface="Arial"/>
                <a:cs typeface="Arial"/>
              </a:rPr>
              <a:t>‹#›</a:t>
            </a:fld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5523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s &amp;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0" y="12"/>
            <a:ext cx="9144000" cy="1080135"/>
          </a:xfrm>
          <a:custGeom>
            <a:avLst/>
            <a:gdLst/>
            <a:ahLst/>
            <a:cxnLst/>
            <a:rect l="l" t="t" r="r" b="b"/>
            <a:pathLst>
              <a:path w="9144000" h="1080135">
                <a:moveTo>
                  <a:pt x="0" y="1079995"/>
                </a:moveTo>
                <a:lnTo>
                  <a:pt x="9144000" y="1079995"/>
                </a:lnTo>
                <a:lnTo>
                  <a:pt x="9144000" y="0"/>
                </a:lnTo>
                <a:lnTo>
                  <a:pt x="0" y="0"/>
                </a:lnTo>
                <a:lnTo>
                  <a:pt x="0" y="1079995"/>
                </a:lnTo>
              </a:path>
            </a:pathLst>
          </a:custGeom>
          <a:solidFill>
            <a:srgbClr val="EE74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22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7122"/>
            <a:ext cx="1269594" cy="63000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7010400" cy="311479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4" name="Объект 2"/>
          <p:cNvSpPr>
            <a:spLocks noGrp="1"/>
          </p:cNvSpPr>
          <p:nvPr>
            <p:ph idx="1"/>
          </p:nvPr>
        </p:nvSpPr>
        <p:spPr>
          <a:xfrm>
            <a:off x="457200" y="1409700"/>
            <a:ext cx="4038600" cy="3771900"/>
          </a:xfrm>
        </p:spPr>
        <p:txBody>
          <a:bodyPr/>
          <a:lstStyle>
            <a:lvl1pPr marL="0" indent="0">
              <a:buNone/>
              <a:defRPr sz="1600" b="1" i="0" u="none" cap="all" baseline="0">
                <a:solidFill>
                  <a:srgbClr val="00AAE7"/>
                </a:solidFill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10"/>
          </p:nvPr>
        </p:nvSpPr>
        <p:spPr>
          <a:xfrm>
            <a:off x="443345" y="69875"/>
            <a:ext cx="4814455" cy="349225"/>
          </a:xfrm>
        </p:spPr>
        <p:txBody>
          <a:bodyPr anchor="t">
            <a:normAutofit/>
          </a:bodyPr>
          <a:lstStyle>
            <a:lvl1pPr marL="179388" indent="-179388">
              <a:buFont typeface="+mj-lt"/>
              <a:buAutoNum type="arabicPeriod"/>
              <a:defRPr sz="1400" baseline="0">
                <a:solidFill>
                  <a:schemeClr val="bg1">
                    <a:lumMod val="8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4648200" y="1409700"/>
            <a:ext cx="4038600" cy="3771900"/>
          </a:xfrm>
        </p:spPr>
        <p:txBody>
          <a:bodyPr/>
          <a:lstStyle>
            <a:lvl1pPr marL="0" indent="0">
              <a:buNone/>
              <a:defRPr sz="1600" b="1" i="0" u="none" cap="all" baseline="0">
                <a:solidFill>
                  <a:srgbClr val="00AAE7"/>
                </a:solidFill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Holder 4"/>
          <p:cNvSpPr>
            <a:spLocks noGrp="1"/>
          </p:cNvSpPr>
          <p:nvPr>
            <p:ph type="sldNum" sz="quarter" idx="7"/>
          </p:nvPr>
        </p:nvSpPr>
        <p:spPr>
          <a:xfrm>
            <a:off x="6553200" y="5297488"/>
            <a:ext cx="2133600" cy="303212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000" dirty="0">
                <a:latin typeface="Arial"/>
                <a:cs typeface="Arial"/>
              </a:rPr>
              <a:t>‹#›</a:t>
            </a:fld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4549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For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01401263"/>
              </p:ext>
            </p:extLst>
          </p:nvPr>
        </p:nvGraphicFramePr>
        <p:xfrm>
          <a:off x="457200" y="186690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lang="ru-RU" sz="1200" baseline="0" dirty="0"/>
                    </a:p>
                  </a:txBody>
                  <a:tcPr anchor="ctr">
                    <a:solidFill>
                      <a:srgbClr val="EE7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aseline="0" dirty="0"/>
                    </a:p>
                  </a:txBody>
                  <a:tcPr anchor="ctr">
                    <a:solidFill>
                      <a:srgbClr val="EE7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aseline="0" dirty="0"/>
                    </a:p>
                  </a:txBody>
                  <a:tcPr anchor="ctr">
                    <a:solidFill>
                      <a:srgbClr val="EE74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 baseline="0" dirty="0"/>
                    </a:p>
                  </a:txBody>
                  <a:tcPr anchor="ctr">
                    <a:solidFill>
                      <a:srgbClr val="EE74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rgbClr val="00AAE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rgbClr val="00AAE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rgbClr val="00AAE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rgbClr val="00AAE7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rgbClr val="00AAE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rgbClr val="00AAE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rgbClr val="00AAE7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rgbClr val="00AAE7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aseline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AAE7"/>
                    </a:solidFill>
                  </a:tcPr>
                </a:tc>
              </a:tr>
            </a:tbl>
          </a:graphicData>
        </a:graphic>
      </p:graphicFrame>
      <p:sp>
        <p:nvSpPr>
          <p:cNvPr id="8" name="object 2"/>
          <p:cNvSpPr/>
          <p:nvPr userDrawn="1"/>
        </p:nvSpPr>
        <p:spPr>
          <a:xfrm>
            <a:off x="0" y="12"/>
            <a:ext cx="9144000" cy="1080135"/>
          </a:xfrm>
          <a:custGeom>
            <a:avLst/>
            <a:gdLst/>
            <a:ahLst/>
            <a:cxnLst/>
            <a:rect l="l" t="t" r="r" b="b"/>
            <a:pathLst>
              <a:path w="9144000" h="1080135">
                <a:moveTo>
                  <a:pt x="0" y="1079995"/>
                </a:moveTo>
                <a:lnTo>
                  <a:pt x="9144000" y="1079995"/>
                </a:lnTo>
                <a:lnTo>
                  <a:pt x="9144000" y="0"/>
                </a:lnTo>
                <a:lnTo>
                  <a:pt x="0" y="0"/>
                </a:lnTo>
                <a:lnTo>
                  <a:pt x="0" y="1079995"/>
                </a:lnTo>
              </a:path>
            </a:pathLst>
          </a:custGeom>
          <a:solidFill>
            <a:srgbClr val="EE74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7122"/>
            <a:ext cx="1269594" cy="630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7010400" cy="311479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type="body" idx="10"/>
          </p:nvPr>
        </p:nvSpPr>
        <p:spPr>
          <a:xfrm>
            <a:off x="443345" y="69875"/>
            <a:ext cx="4814455" cy="349225"/>
          </a:xfrm>
        </p:spPr>
        <p:txBody>
          <a:bodyPr anchor="t">
            <a:normAutofit/>
          </a:bodyPr>
          <a:lstStyle>
            <a:lvl1pPr marL="179388" indent="-179388">
              <a:buFont typeface="+mj-lt"/>
              <a:buAutoNum type="arabicPeriod"/>
              <a:defRPr sz="1400" baseline="0">
                <a:solidFill>
                  <a:schemeClr val="bg1">
                    <a:lumMod val="8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Holder 4"/>
          <p:cNvSpPr>
            <a:spLocks noGrp="1"/>
          </p:cNvSpPr>
          <p:nvPr>
            <p:ph type="sldNum" sz="quarter" idx="7"/>
          </p:nvPr>
        </p:nvSpPr>
        <p:spPr>
          <a:xfrm>
            <a:off x="6553200" y="5297488"/>
            <a:ext cx="2133600" cy="303212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000" dirty="0">
                <a:latin typeface="Arial"/>
                <a:cs typeface="Arial"/>
              </a:rPr>
              <a:t>‹#›</a:t>
            </a:fld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031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бъект 2"/>
          <p:cNvSpPr>
            <a:spLocks noGrp="1"/>
          </p:cNvSpPr>
          <p:nvPr>
            <p:ph idx="1"/>
          </p:nvPr>
        </p:nvSpPr>
        <p:spPr>
          <a:xfrm>
            <a:off x="4800600" y="1409700"/>
            <a:ext cx="3886200" cy="3810000"/>
          </a:xfrm>
        </p:spPr>
        <p:txBody>
          <a:bodyPr/>
          <a:lstStyle>
            <a:lvl1pPr marL="0" indent="0">
              <a:buNone/>
              <a:defRPr sz="1800" b="1" i="0" u="none" baseline="0"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Holder 3"/>
          <p:cNvSpPr>
            <a:spLocks noGrp="1"/>
          </p:cNvSpPr>
          <p:nvPr>
            <p:ph sz="half" idx="2"/>
          </p:nvPr>
        </p:nvSpPr>
        <p:spPr>
          <a:xfrm>
            <a:off x="457200" y="1409700"/>
            <a:ext cx="397764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object 2"/>
          <p:cNvSpPr/>
          <p:nvPr userDrawn="1"/>
        </p:nvSpPr>
        <p:spPr>
          <a:xfrm>
            <a:off x="0" y="12"/>
            <a:ext cx="9144000" cy="1080135"/>
          </a:xfrm>
          <a:custGeom>
            <a:avLst/>
            <a:gdLst/>
            <a:ahLst/>
            <a:cxnLst/>
            <a:rect l="l" t="t" r="r" b="b"/>
            <a:pathLst>
              <a:path w="9144000" h="1080135">
                <a:moveTo>
                  <a:pt x="0" y="1079995"/>
                </a:moveTo>
                <a:lnTo>
                  <a:pt x="9144000" y="1079995"/>
                </a:lnTo>
                <a:lnTo>
                  <a:pt x="9144000" y="0"/>
                </a:lnTo>
                <a:lnTo>
                  <a:pt x="0" y="0"/>
                </a:lnTo>
                <a:lnTo>
                  <a:pt x="0" y="1079995"/>
                </a:lnTo>
              </a:path>
            </a:pathLst>
          </a:custGeom>
          <a:solidFill>
            <a:srgbClr val="EE74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7122"/>
            <a:ext cx="1269594" cy="6300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7010400" cy="311479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0"/>
          </p:nvPr>
        </p:nvSpPr>
        <p:spPr>
          <a:xfrm>
            <a:off x="443345" y="69875"/>
            <a:ext cx="4814455" cy="349225"/>
          </a:xfrm>
        </p:spPr>
        <p:txBody>
          <a:bodyPr anchor="t">
            <a:normAutofit/>
          </a:bodyPr>
          <a:lstStyle>
            <a:lvl1pPr marL="179388" indent="-179388">
              <a:buFont typeface="+mj-lt"/>
              <a:buAutoNum type="arabicPeriod"/>
              <a:defRPr sz="1400" baseline="0">
                <a:solidFill>
                  <a:schemeClr val="bg1">
                    <a:lumMod val="8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Holder 4"/>
          <p:cNvSpPr>
            <a:spLocks noGrp="1"/>
          </p:cNvSpPr>
          <p:nvPr>
            <p:ph type="sldNum" sz="quarter" idx="7"/>
          </p:nvPr>
        </p:nvSpPr>
        <p:spPr>
          <a:xfrm>
            <a:off x="6553200" y="5297488"/>
            <a:ext cx="2133600" cy="303212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000" dirty="0">
                <a:latin typeface="Arial"/>
                <a:cs typeface="Arial"/>
              </a:rPr>
              <a:t>‹#›</a:t>
            </a:fld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292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бъект 2"/>
          <p:cNvSpPr>
            <a:spLocks noGrp="1"/>
          </p:cNvSpPr>
          <p:nvPr>
            <p:ph idx="1"/>
          </p:nvPr>
        </p:nvSpPr>
        <p:spPr>
          <a:xfrm>
            <a:off x="457200" y="3771900"/>
            <a:ext cx="8229600" cy="1524000"/>
          </a:xfrm>
        </p:spPr>
        <p:txBody>
          <a:bodyPr/>
          <a:lstStyle>
            <a:lvl1pPr marL="0" indent="0">
              <a:buNone/>
              <a:defRPr sz="1800" b="1" i="0" u="none" baseline="0"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8" name="Holder 3"/>
          <p:cNvSpPr>
            <a:spLocks noGrp="1"/>
          </p:cNvSpPr>
          <p:nvPr>
            <p:ph sz="half" idx="2"/>
          </p:nvPr>
        </p:nvSpPr>
        <p:spPr>
          <a:xfrm>
            <a:off x="457200" y="1420091"/>
            <a:ext cx="32766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Holder 3"/>
          <p:cNvSpPr>
            <a:spLocks noGrp="1"/>
          </p:cNvSpPr>
          <p:nvPr>
            <p:ph sz="half" idx="11"/>
          </p:nvPr>
        </p:nvSpPr>
        <p:spPr>
          <a:xfrm>
            <a:off x="3886200" y="1409700"/>
            <a:ext cx="32766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2"/>
          </p:nvPr>
        </p:nvSpPr>
        <p:spPr>
          <a:xfrm>
            <a:off x="7239000" y="2781300"/>
            <a:ext cx="1041603" cy="228600"/>
          </a:xfrm>
        </p:spPr>
        <p:txBody>
          <a:bodyPr>
            <a:normAutofit/>
          </a:bodyPr>
          <a:lstStyle>
            <a:lvl1pPr marL="0" indent="0">
              <a:buNone/>
              <a:defRPr sz="900" b="0" i="0" u="none" baseline="0"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/>
            </a:lvl3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Объект 2"/>
          <p:cNvSpPr>
            <a:spLocks noGrp="1"/>
          </p:cNvSpPr>
          <p:nvPr>
            <p:ph idx="13"/>
          </p:nvPr>
        </p:nvSpPr>
        <p:spPr>
          <a:xfrm>
            <a:off x="7239000" y="3238500"/>
            <a:ext cx="1041603" cy="228600"/>
          </a:xfrm>
        </p:spPr>
        <p:txBody>
          <a:bodyPr>
            <a:normAutofit/>
          </a:bodyPr>
          <a:lstStyle>
            <a:lvl1pPr marL="0" indent="0">
              <a:buNone/>
              <a:defRPr sz="900" b="0" i="0" u="none" baseline="0"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/>
            </a:lvl3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object 2"/>
          <p:cNvSpPr/>
          <p:nvPr userDrawn="1"/>
        </p:nvSpPr>
        <p:spPr>
          <a:xfrm>
            <a:off x="0" y="12"/>
            <a:ext cx="9144000" cy="1080135"/>
          </a:xfrm>
          <a:custGeom>
            <a:avLst/>
            <a:gdLst/>
            <a:ahLst/>
            <a:cxnLst/>
            <a:rect l="l" t="t" r="r" b="b"/>
            <a:pathLst>
              <a:path w="9144000" h="1080135">
                <a:moveTo>
                  <a:pt x="0" y="1079995"/>
                </a:moveTo>
                <a:lnTo>
                  <a:pt x="9144000" y="1079995"/>
                </a:lnTo>
                <a:lnTo>
                  <a:pt x="9144000" y="0"/>
                </a:lnTo>
                <a:lnTo>
                  <a:pt x="0" y="0"/>
                </a:lnTo>
                <a:lnTo>
                  <a:pt x="0" y="1079995"/>
                </a:lnTo>
              </a:path>
            </a:pathLst>
          </a:custGeom>
          <a:solidFill>
            <a:srgbClr val="EE74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3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7122"/>
            <a:ext cx="1269594" cy="63000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7010400" cy="311479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0"/>
          </p:nvPr>
        </p:nvSpPr>
        <p:spPr>
          <a:xfrm>
            <a:off x="443345" y="69875"/>
            <a:ext cx="4814455" cy="349225"/>
          </a:xfrm>
        </p:spPr>
        <p:txBody>
          <a:bodyPr anchor="t">
            <a:normAutofit/>
          </a:bodyPr>
          <a:lstStyle>
            <a:lvl1pPr marL="179388" indent="-179388">
              <a:buFont typeface="+mj-lt"/>
              <a:buAutoNum type="arabicPeriod"/>
              <a:defRPr sz="1400" baseline="0">
                <a:solidFill>
                  <a:schemeClr val="bg1">
                    <a:lumMod val="8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Holder 4"/>
          <p:cNvSpPr>
            <a:spLocks noGrp="1"/>
          </p:cNvSpPr>
          <p:nvPr>
            <p:ph type="sldNum" sz="quarter" idx="7"/>
          </p:nvPr>
        </p:nvSpPr>
        <p:spPr>
          <a:xfrm>
            <a:off x="6553200" y="5297488"/>
            <a:ext cx="2133600" cy="303212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000" dirty="0">
                <a:latin typeface="Arial"/>
                <a:cs typeface="Arial"/>
              </a:rPr>
              <a:t>‹#›</a:t>
            </a:fld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389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3"/>
          <p:cNvSpPr>
            <a:spLocks noGrp="1"/>
          </p:cNvSpPr>
          <p:nvPr>
            <p:ph sz="half" idx="2"/>
          </p:nvPr>
        </p:nvSpPr>
        <p:spPr>
          <a:xfrm>
            <a:off x="457200" y="1433945"/>
            <a:ext cx="3962400" cy="3200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Holder 3"/>
          <p:cNvSpPr>
            <a:spLocks noGrp="1"/>
          </p:cNvSpPr>
          <p:nvPr>
            <p:ph sz="half" idx="11"/>
          </p:nvPr>
        </p:nvSpPr>
        <p:spPr>
          <a:xfrm>
            <a:off x="4724400" y="1420091"/>
            <a:ext cx="3886200" cy="3200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2"/>
          </p:nvPr>
        </p:nvSpPr>
        <p:spPr>
          <a:xfrm>
            <a:off x="457200" y="4762500"/>
            <a:ext cx="2362200" cy="228600"/>
          </a:xfrm>
        </p:spPr>
        <p:txBody>
          <a:bodyPr>
            <a:normAutofit/>
          </a:bodyPr>
          <a:lstStyle>
            <a:lvl1pPr marL="0" indent="0">
              <a:buNone/>
              <a:defRPr sz="900" b="0" i="0" u="none" baseline="0"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/>
            </a:lvl3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Объект 2"/>
          <p:cNvSpPr>
            <a:spLocks noGrp="1"/>
          </p:cNvSpPr>
          <p:nvPr>
            <p:ph idx="13"/>
          </p:nvPr>
        </p:nvSpPr>
        <p:spPr>
          <a:xfrm>
            <a:off x="4724400" y="4762500"/>
            <a:ext cx="1041603" cy="228600"/>
          </a:xfrm>
        </p:spPr>
        <p:txBody>
          <a:bodyPr>
            <a:normAutofit/>
          </a:bodyPr>
          <a:lstStyle>
            <a:lvl1pPr marL="0" indent="0">
              <a:buNone/>
              <a:defRPr sz="900" b="0" i="0" u="none" baseline="0"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/>
            </a:lvl3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object 2"/>
          <p:cNvSpPr/>
          <p:nvPr userDrawn="1"/>
        </p:nvSpPr>
        <p:spPr>
          <a:xfrm>
            <a:off x="0" y="12"/>
            <a:ext cx="9144000" cy="1080135"/>
          </a:xfrm>
          <a:custGeom>
            <a:avLst/>
            <a:gdLst/>
            <a:ahLst/>
            <a:cxnLst/>
            <a:rect l="l" t="t" r="r" b="b"/>
            <a:pathLst>
              <a:path w="9144000" h="1080135">
                <a:moveTo>
                  <a:pt x="0" y="1079995"/>
                </a:moveTo>
                <a:lnTo>
                  <a:pt x="9144000" y="1079995"/>
                </a:lnTo>
                <a:lnTo>
                  <a:pt x="9144000" y="0"/>
                </a:lnTo>
                <a:lnTo>
                  <a:pt x="0" y="0"/>
                </a:lnTo>
                <a:lnTo>
                  <a:pt x="0" y="1079995"/>
                </a:lnTo>
              </a:path>
            </a:pathLst>
          </a:custGeom>
          <a:solidFill>
            <a:srgbClr val="EE74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3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7122"/>
            <a:ext cx="1269594" cy="63000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7010400" cy="311479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0"/>
          </p:nvPr>
        </p:nvSpPr>
        <p:spPr>
          <a:xfrm>
            <a:off x="443345" y="69875"/>
            <a:ext cx="4814455" cy="349225"/>
          </a:xfrm>
        </p:spPr>
        <p:txBody>
          <a:bodyPr anchor="t">
            <a:normAutofit/>
          </a:bodyPr>
          <a:lstStyle>
            <a:lvl1pPr marL="179388" indent="-179388">
              <a:buFont typeface="+mj-lt"/>
              <a:buAutoNum type="arabicPeriod"/>
              <a:defRPr sz="1400" baseline="0">
                <a:solidFill>
                  <a:schemeClr val="bg1">
                    <a:lumMod val="8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Holder 4"/>
          <p:cNvSpPr>
            <a:spLocks noGrp="1"/>
          </p:cNvSpPr>
          <p:nvPr>
            <p:ph type="sldNum" sz="quarter" idx="7"/>
          </p:nvPr>
        </p:nvSpPr>
        <p:spPr>
          <a:xfrm>
            <a:off x="6553200" y="5297488"/>
            <a:ext cx="2133600" cy="303212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000" dirty="0">
                <a:latin typeface="Arial"/>
                <a:cs typeface="Arial"/>
              </a:rPr>
              <a:t>‹#›</a:t>
            </a:fld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32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nly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 userDrawn="1"/>
        </p:nvSpPr>
        <p:spPr>
          <a:xfrm>
            <a:off x="0" y="1079995"/>
            <a:ext cx="9144000" cy="4633595"/>
          </a:xfrm>
          <a:custGeom>
            <a:avLst/>
            <a:gdLst/>
            <a:ahLst/>
            <a:cxnLst/>
            <a:rect l="l" t="t" r="r" b="b"/>
            <a:pathLst>
              <a:path w="9144000" h="4633595">
                <a:moveTo>
                  <a:pt x="0" y="4633201"/>
                </a:moveTo>
                <a:lnTo>
                  <a:pt x="9144000" y="4633201"/>
                </a:lnTo>
                <a:lnTo>
                  <a:pt x="9144000" y="0"/>
                </a:lnTo>
                <a:lnTo>
                  <a:pt x="0" y="0"/>
                </a:lnTo>
                <a:lnTo>
                  <a:pt x="0" y="4633201"/>
                </a:lnTo>
                <a:close/>
              </a:path>
            </a:pathLst>
          </a:custGeom>
          <a:solidFill>
            <a:srgbClr val="00AAE7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Объект 2"/>
          <p:cNvSpPr>
            <a:spLocks noGrp="1"/>
          </p:cNvSpPr>
          <p:nvPr>
            <p:ph idx="1"/>
          </p:nvPr>
        </p:nvSpPr>
        <p:spPr>
          <a:xfrm>
            <a:off x="457200" y="1409700"/>
            <a:ext cx="8229600" cy="3771900"/>
          </a:xfrm>
        </p:spPr>
        <p:txBody>
          <a:bodyPr/>
          <a:lstStyle>
            <a:lvl1pPr marL="0" indent="0">
              <a:buNone/>
              <a:defRPr sz="1800" b="1" i="0" u="none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object 2"/>
          <p:cNvSpPr/>
          <p:nvPr userDrawn="1"/>
        </p:nvSpPr>
        <p:spPr>
          <a:xfrm>
            <a:off x="0" y="12"/>
            <a:ext cx="9144000" cy="1080135"/>
          </a:xfrm>
          <a:custGeom>
            <a:avLst/>
            <a:gdLst/>
            <a:ahLst/>
            <a:cxnLst/>
            <a:rect l="l" t="t" r="r" b="b"/>
            <a:pathLst>
              <a:path w="9144000" h="1080135">
                <a:moveTo>
                  <a:pt x="0" y="1079995"/>
                </a:moveTo>
                <a:lnTo>
                  <a:pt x="9144000" y="1079995"/>
                </a:lnTo>
                <a:lnTo>
                  <a:pt x="9144000" y="0"/>
                </a:lnTo>
                <a:lnTo>
                  <a:pt x="0" y="0"/>
                </a:lnTo>
                <a:lnTo>
                  <a:pt x="0" y="1079995"/>
                </a:lnTo>
              </a:path>
            </a:pathLst>
          </a:custGeom>
          <a:solidFill>
            <a:srgbClr val="EE74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7122"/>
            <a:ext cx="1269594" cy="6300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7010400" cy="311479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0"/>
          </p:nvPr>
        </p:nvSpPr>
        <p:spPr>
          <a:xfrm>
            <a:off x="443345" y="69875"/>
            <a:ext cx="4814455" cy="349225"/>
          </a:xfrm>
        </p:spPr>
        <p:txBody>
          <a:bodyPr anchor="t">
            <a:normAutofit/>
          </a:bodyPr>
          <a:lstStyle>
            <a:lvl1pPr marL="179388" indent="-179388">
              <a:buFont typeface="+mj-lt"/>
              <a:buAutoNum type="arabicPeriod"/>
              <a:defRPr sz="1400" baseline="0">
                <a:solidFill>
                  <a:schemeClr val="bg1">
                    <a:lumMod val="8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Holder 4"/>
          <p:cNvSpPr>
            <a:spLocks noGrp="1"/>
          </p:cNvSpPr>
          <p:nvPr>
            <p:ph type="sldNum" sz="quarter" idx="7"/>
          </p:nvPr>
        </p:nvSpPr>
        <p:spPr>
          <a:xfrm>
            <a:off x="6553200" y="5297488"/>
            <a:ext cx="2133600" cy="303212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000" dirty="0">
                <a:latin typeface="Arial"/>
                <a:cs typeface="Arial"/>
              </a:rPr>
              <a:t>‹#›</a:t>
            </a:fld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1264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extsOnly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 userDrawn="1"/>
        </p:nvSpPr>
        <p:spPr>
          <a:xfrm>
            <a:off x="0" y="1079995"/>
            <a:ext cx="9144000" cy="4633595"/>
          </a:xfrm>
          <a:custGeom>
            <a:avLst/>
            <a:gdLst/>
            <a:ahLst/>
            <a:cxnLst/>
            <a:rect l="l" t="t" r="r" b="b"/>
            <a:pathLst>
              <a:path w="9144000" h="4633595">
                <a:moveTo>
                  <a:pt x="0" y="4633201"/>
                </a:moveTo>
                <a:lnTo>
                  <a:pt x="9144000" y="4633201"/>
                </a:lnTo>
                <a:lnTo>
                  <a:pt x="9144000" y="0"/>
                </a:lnTo>
                <a:lnTo>
                  <a:pt x="0" y="0"/>
                </a:lnTo>
                <a:lnTo>
                  <a:pt x="0" y="4633201"/>
                </a:lnTo>
                <a:close/>
              </a:path>
            </a:pathLst>
          </a:custGeom>
          <a:solidFill>
            <a:srgbClr val="00AAE7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" name="Объект 2"/>
          <p:cNvSpPr>
            <a:spLocks noGrp="1"/>
          </p:cNvSpPr>
          <p:nvPr>
            <p:ph idx="1"/>
          </p:nvPr>
        </p:nvSpPr>
        <p:spPr>
          <a:xfrm>
            <a:off x="457200" y="1409700"/>
            <a:ext cx="2667000" cy="3886200"/>
          </a:xfrm>
        </p:spPr>
        <p:txBody>
          <a:bodyPr/>
          <a:lstStyle>
            <a:lvl1pPr marL="0" indent="0">
              <a:buNone/>
              <a:defRPr sz="1800" b="1" i="0" u="none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3352800" y="1409700"/>
            <a:ext cx="5334000" cy="3886200"/>
          </a:xfrm>
        </p:spPr>
        <p:txBody>
          <a:bodyPr/>
          <a:lstStyle>
            <a:lvl1pPr marL="0" indent="0">
              <a:buNone/>
              <a:defRPr sz="1800" b="1" i="0" u="none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200" u="none" baseline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2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10" name="object 2"/>
          <p:cNvSpPr/>
          <p:nvPr userDrawn="1"/>
        </p:nvSpPr>
        <p:spPr>
          <a:xfrm>
            <a:off x="0" y="12"/>
            <a:ext cx="9144000" cy="1080135"/>
          </a:xfrm>
          <a:custGeom>
            <a:avLst/>
            <a:gdLst/>
            <a:ahLst/>
            <a:cxnLst/>
            <a:rect l="l" t="t" r="r" b="b"/>
            <a:pathLst>
              <a:path w="9144000" h="1080135">
                <a:moveTo>
                  <a:pt x="0" y="1079995"/>
                </a:moveTo>
                <a:lnTo>
                  <a:pt x="9144000" y="1079995"/>
                </a:lnTo>
                <a:lnTo>
                  <a:pt x="9144000" y="0"/>
                </a:lnTo>
                <a:lnTo>
                  <a:pt x="0" y="0"/>
                </a:lnTo>
                <a:lnTo>
                  <a:pt x="0" y="1079995"/>
                </a:lnTo>
              </a:path>
            </a:pathLst>
          </a:custGeom>
          <a:solidFill>
            <a:srgbClr val="EE74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7122"/>
            <a:ext cx="1269594" cy="63000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7010400" cy="311479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0"/>
          </p:nvPr>
        </p:nvSpPr>
        <p:spPr>
          <a:xfrm>
            <a:off x="443345" y="69875"/>
            <a:ext cx="4814455" cy="349225"/>
          </a:xfrm>
        </p:spPr>
        <p:txBody>
          <a:bodyPr anchor="t">
            <a:normAutofit/>
          </a:bodyPr>
          <a:lstStyle>
            <a:lvl1pPr marL="179388" indent="-179388">
              <a:buFont typeface="+mj-lt"/>
              <a:buAutoNum type="arabicPeriod"/>
              <a:defRPr sz="1400" baseline="0">
                <a:solidFill>
                  <a:schemeClr val="bg1">
                    <a:lumMod val="8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Holder 4"/>
          <p:cNvSpPr>
            <a:spLocks noGrp="1"/>
          </p:cNvSpPr>
          <p:nvPr>
            <p:ph type="sldNum" sz="quarter" idx="7"/>
          </p:nvPr>
        </p:nvSpPr>
        <p:spPr>
          <a:xfrm>
            <a:off x="6553200" y="5297488"/>
            <a:ext cx="2133600" cy="303212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000" dirty="0">
                <a:latin typeface="Arial"/>
                <a:cs typeface="Arial"/>
              </a:rPr>
              <a:t>‹#›</a:t>
            </a:fld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477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9144000" cy="5713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2394"/>
            <a:ext cx="1270800" cy="630598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57200" y="1333500"/>
            <a:ext cx="8229600" cy="1523098"/>
          </a:xfrm>
        </p:spPr>
        <p:txBody>
          <a:bodyPr anchor="t">
            <a:normAutofit/>
          </a:bodyPr>
          <a:lstStyle>
            <a:lvl1pPr marL="630238" indent="-630238" algn="l">
              <a:buFont typeface="+mj-lt"/>
              <a:buAutoNum type="arabicPeriod"/>
              <a:defRPr sz="4800" b="1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423146"/>
            <a:ext cx="8686800" cy="4090147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500"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190498"/>
            <a:ext cx="8686800" cy="1064561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4/4/16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3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бъект 2"/>
          <p:cNvSpPr>
            <a:spLocks noGrp="1"/>
          </p:cNvSpPr>
          <p:nvPr>
            <p:ph idx="1"/>
          </p:nvPr>
        </p:nvSpPr>
        <p:spPr>
          <a:xfrm>
            <a:off x="443345" y="1409700"/>
            <a:ext cx="8243455" cy="3810000"/>
          </a:xfrm>
        </p:spPr>
        <p:txBody>
          <a:bodyPr/>
          <a:lstStyle>
            <a:lvl1pPr marL="0" indent="0">
              <a:buNone/>
              <a:defRPr sz="1800" b="1" i="0" u="none" baseline="0">
                <a:latin typeface="+mn-lt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400" u="none" baseline="0">
                <a:uFill>
                  <a:solidFill>
                    <a:schemeClr val="tx1"/>
                  </a:solidFill>
                </a:uFill>
              </a:defRPr>
            </a:lvl2pPr>
            <a:lvl3pPr marL="90488" indent="-90488">
              <a:buFont typeface="Arial" panose="020B0604020202020204" pitchFamily="34" charset="0"/>
              <a:buChar char="•"/>
              <a:defRPr sz="1400" baseline="0"/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9" name="object 2"/>
          <p:cNvSpPr/>
          <p:nvPr userDrawn="1"/>
        </p:nvSpPr>
        <p:spPr>
          <a:xfrm>
            <a:off x="0" y="12"/>
            <a:ext cx="9144000" cy="1080135"/>
          </a:xfrm>
          <a:custGeom>
            <a:avLst/>
            <a:gdLst/>
            <a:ahLst/>
            <a:cxnLst/>
            <a:rect l="l" t="t" r="r" b="b"/>
            <a:pathLst>
              <a:path w="9144000" h="1080135">
                <a:moveTo>
                  <a:pt x="0" y="1079995"/>
                </a:moveTo>
                <a:lnTo>
                  <a:pt x="9144000" y="1079995"/>
                </a:lnTo>
                <a:lnTo>
                  <a:pt x="9144000" y="0"/>
                </a:lnTo>
                <a:lnTo>
                  <a:pt x="0" y="0"/>
                </a:lnTo>
                <a:lnTo>
                  <a:pt x="0" y="1079995"/>
                </a:lnTo>
              </a:path>
            </a:pathLst>
          </a:custGeom>
          <a:solidFill>
            <a:srgbClr val="EE7400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7122"/>
            <a:ext cx="1269594" cy="6300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7010400" cy="311479"/>
          </a:xfrm>
        </p:spPr>
        <p:txBody>
          <a:bodyPr>
            <a:noAutofit/>
          </a:bodyPr>
          <a:lstStyle>
            <a:lvl1pPr algn="l">
              <a:defRPr sz="240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2"/>
          <p:cNvSpPr>
            <a:spLocks noGrp="1"/>
          </p:cNvSpPr>
          <p:nvPr>
            <p:ph type="body" idx="10"/>
          </p:nvPr>
        </p:nvSpPr>
        <p:spPr>
          <a:xfrm>
            <a:off x="443345" y="69875"/>
            <a:ext cx="4814455" cy="349225"/>
          </a:xfrm>
        </p:spPr>
        <p:txBody>
          <a:bodyPr anchor="t">
            <a:normAutofit/>
          </a:bodyPr>
          <a:lstStyle>
            <a:lvl1pPr marL="0" indent="0">
              <a:buFont typeface="+mj-lt"/>
              <a:buNone/>
              <a:defRPr sz="1400" baseline="0">
                <a:solidFill>
                  <a:schemeClr val="bg1">
                    <a:lumMod val="8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3" name="Holder 4"/>
          <p:cNvSpPr>
            <a:spLocks noGrp="1"/>
          </p:cNvSpPr>
          <p:nvPr>
            <p:ph type="sldNum" sz="quarter" idx="7"/>
          </p:nvPr>
        </p:nvSpPr>
        <p:spPr>
          <a:xfrm>
            <a:off x="6553200" y="5297488"/>
            <a:ext cx="2133600" cy="303212"/>
          </a:xfrm>
        </p:spPr>
        <p:txBody>
          <a:bodyPr lIns="0" tIns="0" rIns="0" bIns="0"/>
          <a:lstStyle>
            <a:lvl1pPr>
              <a:defRPr/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z="1000" dirty="0">
                <a:latin typeface="Arial"/>
                <a:cs typeface="Arial"/>
              </a:rPr>
              <a:t>‹#›</a:t>
            </a:fld>
            <a:endParaRPr sz="1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698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9144000" cy="5713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2394"/>
            <a:ext cx="1270800" cy="630598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57200" y="1333500"/>
            <a:ext cx="8229600" cy="1523098"/>
          </a:xfrm>
        </p:spPr>
        <p:txBody>
          <a:bodyPr anchor="t">
            <a:normAutofit/>
          </a:bodyPr>
          <a:lstStyle>
            <a:lvl1pPr marL="630238" indent="-630238" algn="l">
              <a:buFont typeface="+mj-lt"/>
              <a:buAutoNum type="arabicPeriod"/>
              <a:defRPr sz="4800" b="1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80989396"/>
              </p:ext>
            </p:extLst>
          </p:nvPr>
        </p:nvGraphicFramePr>
        <p:xfrm>
          <a:off x="609600" y="3459480"/>
          <a:ext cx="70104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200"/>
                <a:gridCol w="6553200"/>
              </a:tblGrid>
              <a:tr h="370840"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endParaRPr lang="ru-RU" sz="1600" b="1" i="0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i="0" cap="all" baseline="0" dirty="0" smtClean="0">
                          <a:solidFill>
                            <a:schemeClr val="bg1"/>
                          </a:solidFill>
                        </a:rPr>
                        <a:t>Тема для раздела</a:t>
                      </a:r>
                      <a:endParaRPr lang="ru-RU" sz="1600" b="1" i="0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endParaRPr lang="ru-RU" sz="1600" b="1" i="0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i="0" cap="all" baseline="0" dirty="0" smtClean="0">
                          <a:solidFill>
                            <a:schemeClr val="bg1"/>
                          </a:solidFill>
                        </a:rPr>
                        <a:t>Тема для раздела</a:t>
                      </a:r>
                      <a:endParaRPr lang="ru-RU" sz="1600" b="1" i="0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endParaRPr lang="ru-RU" sz="1600" b="1" i="0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i="0" cap="all" baseline="0" dirty="0" smtClean="0">
                          <a:solidFill>
                            <a:schemeClr val="bg1"/>
                          </a:solidFill>
                        </a:rPr>
                        <a:t>Тема для раздела</a:t>
                      </a:r>
                      <a:endParaRPr lang="ru-RU" sz="1600" b="1" i="0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endParaRPr lang="ru-RU" sz="1600" b="1" i="0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i="0" cap="all" baseline="0" dirty="0" smtClean="0">
                          <a:solidFill>
                            <a:schemeClr val="bg1"/>
                          </a:solidFill>
                        </a:rPr>
                        <a:t>Тема для раздела</a:t>
                      </a:r>
                      <a:endParaRPr lang="ru-RU" sz="1600" b="1" i="0" cap="all" baseline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7604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0" y="0"/>
            <a:ext cx="9144000" cy="5713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2394"/>
            <a:ext cx="1270800" cy="630598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57200" y="1333500"/>
            <a:ext cx="8229600" cy="1523098"/>
          </a:xfrm>
        </p:spPr>
        <p:txBody>
          <a:bodyPr anchor="t">
            <a:normAutofit/>
          </a:bodyPr>
          <a:lstStyle>
            <a:lvl1pPr marL="630238" indent="-630238" algn="l">
              <a:buFont typeface="+mj-lt"/>
              <a:buAutoNum type="arabicPeriod"/>
              <a:defRPr sz="4800" b="1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302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9144000" cy="5713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2394"/>
            <a:ext cx="1270800" cy="630598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57200" y="1333500"/>
            <a:ext cx="8229600" cy="1523098"/>
          </a:xfrm>
        </p:spPr>
        <p:txBody>
          <a:bodyPr anchor="t">
            <a:normAutofit/>
          </a:bodyPr>
          <a:lstStyle>
            <a:lvl1pPr marL="630238" indent="-630238" algn="l">
              <a:buFont typeface="+mj-lt"/>
              <a:buAutoNum type="arabicPeriod"/>
              <a:defRPr sz="4800" b="1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726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0" y="0"/>
            <a:ext cx="9144000" cy="5713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2394"/>
            <a:ext cx="1270800" cy="630598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57200" y="1333500"/>
            <a:ext cx="8229600" cy="1523098"/>
          </a:xfrm>
        </p:spPr>
        <p:txBody>
          <a:bodyPr anchor="t">
            <a:normAutofit/>
          </a:bodyPr>
          <a:lstStyle>
            <a:lvl1pPr marL="630238" indent="-630238" algn="l">
              <a:buFont typeface="+mj-lt"/>
              <a:buAutoNum type="arabicPeriod"/>
              <a:defRPr sz="4800" b="1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301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9144000" cy="5713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2394"/>
            <a:ext cx="1270800" cy="630598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57200" y="1333500"/>
            <a:ext cx="8229600" cy="1523098"/>
          </a:xfrm>
        </p:spPr>
        <p:txBody>
          <a:bodyPr anchor="t">
            <a:normAutofit/>
          </a:bodyPr>
          <a:lstStyle>
            <a:lvl1pPr marL="630238" indent="-630238" algn="l">
              <a:buFont typeface="+mj-lt"/>
              <a:buAutoNum type="arabicPeriod"/>
              <a:defRPr sz="4800" b="1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92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 userDrawn="1"/>
        </p:nvSpPr>
        <p:spPr>
          <a:xfrm>
            <a:off x="0" y="0"/>
            <a:ext cx="9144000" cy="5713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2394"/>
            <a:ext cx="1270800" cy="630598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57200" y="1333500"/>
            <a:ext cx="8229600" cy="1523098"/>
          </a:xfrm>
        </p:spPr>
        <p:txBody>
          <a:bodyPr anchor="t">
            <a:normAutofit/>
          </a:bodyPr>
          <a:lstStyle>
            <a:lvl1pPr marL="630238" indent="-630238" algn="l">
              <a:buFont typeface="+mj-lt"/>
              <a:buAutoNum type="arabicPeriod"/>
              <a:defRPr sz="4800" b="1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80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9144000" cy="5713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92394"/>
            <a:ext cx="1270800" cy="630598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57200" y="1333500"/>
            <a:ext cx="8229600" cy="1523098"/>
          </a:xfrm>
        </p:spPr>
        <p:txBody>
          <a:bodyPr anchor="t">
            <a:normAutofit/>
          </a:bodyPr>
          <a:lstStyle>
            <a:lvl1pPr marL="630238" indent="-630238" algn="l">
              <a:buFont typeface="+mj-lt"/>
              <a:buAutoNum type="arabicPeriod"/>
              <a:defRPr sz="4800" b="1" i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5794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1A908-0EBD-424E-A8F1-C6C83652FB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0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707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4" r:id="rId10"/>
    <p:sldLayoutId id="2147483713" r:id="rId11"/>
    <p:sldLayoutId id="2147483687" r:id="rId12"/>
    <p:sldLayoutId id="2147483711" r:id="rId13"/>
    <p:sldLayoutId id="2147483708" r:id="rId14"/>
    <p:sldLayoutId id="2147483706" r:id="rId15"/>
    <p:sldLayoutId id="2147483709" r:id="rId16"/>
    <p:sldLayoutId id="2147483710" r:id="rId17"/>
    <p:sldLayoutId id="2147483705" r:id="rId18"/>
    <p:sldLayoutId id="2147483712" r:id="rId19"/>
    <p:sldLayoutId id="2147483714" r:id="rId20"/>
    <p:sldLayoutId id="2147483715" r:id="rId2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6" Type="http://schemas.openxmlformats.org/officeDocument/2006/relationships/image" Target="../media/image34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png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tiff"/><Relationship Id="rId12" Type="http://schemas.openxmlformats.org/officeDocument/2006/relationships/image" Target="../media/image22.tiff"/><Relationship Id="rId13" Type="http://schemas.openxmlformats.org/officeDocument/2006/relationships/image" Target="../media/image23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0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tiff"/><Relationship Id="rId12" Type="http://schemas.openxmlformats.org/officeDocument/2006/relationships/image" Target="../media/image22.tiff"/><Relationship Id="rId13" Type="http://schemas.openxmlformats.org/officeDocument/2006/relationships/image" Target="../media/image23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24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0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Открытые </a:t>
            </a:r>
            <a:r>
              <a:rPr lang="ru-RU" sz="2800" dirty="0"/>
              <a:t>облака - апрельские тезисы по тенденциям </a:t>
            </a:r>
            <a:r>
              <a:rPr lang="ru-RU" sz="2800" dirty="0" smtClean="0"/>
              <a:t>рынка</a:t>
            </a:r>
            <a:r>
              <a:rPr lang="ru-RU" sz="2800" dirty="0"/>
              <a:t> 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Антон Салов</a:t>
            </a:r>
          </a:p>
          <a:p>
            <a:r>
              <a:rPr lang="ru-RU" dirty="0" smtClean="0"/>
              <a:t>Москва, </a:t>
            </a:r>
            <a:r>
              <a:rPr lang="en-US" dirty="0" smtClean="0"/>
              <a:t>5 </a:t>
            </a:r>
            <a:r>
              <a:rPr lang="ru-RU" dirty="0" smtClean="0"/>
              <a:t>апреля 2016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80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9228"/>
            <a:ext cx="7010400" cy="311479"/>
          </a:xfrm>
        </p:spPr>
        <p:txBody>
          <a:bodyPr/>
          <a:lstStyle/>
          <a:p>
            <a:r>
              <a:rPr lang="ru-RU" dirty="0" smtClean="0"/>
              <a:t>Драйверы распространения </a:t>
            </a:r>
            <a:r>
              <a:rPr lang="en-US" dirty="0" smtClean="0"/>
              <a:t>Open Source </a:t>
            </a:r>
            <a:r>
              <a:rPr lang="ru-RU" dirty="0" smtClean="0"/>
              <a:t>в российских облаках</a:t>
            </a:r>
            <a:endParaRPr lang="ru-RU" dirty="0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23529" y="1417340"/>
            <a:ext cx="5256584" cy="44680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/>
              <a:t>Ситуация сейчас</a:t>
            </a:r>
            <a:r>
              <a:rPr lang="en-US" sz="1600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b="0" dirty="0" smtClean="0"/>
              <a:t>«железная база» купленная в рублях и с запасом</a:t>
            </a:r>
            <a:r>
              <a:rPr lang="en-US" sz="1600" b="0" dirty="0"/>
              <a:t>;</a:t>
            </a:r>
            <a:endParaRPr lang="ru-RU" sz="1600" b="0" dirty="0" smtClean="0"/>
          </a:p>
          <a:p>
            <a:pPr marL="285750" indent="-285750">
              <a:buFont typeface="Arial" charset="0"/>
              <a:buChar char="•"/>
            </a:pPr>
            <a:r>
              <a:rPr lang="ru-RU" sz="1600" b="0" dirty="0"/>
              <a:t>п</a:t>
            </a:r>
            <a:r>
              <a:rPr lang="ru-RU" sz="1600" b="0" dirty="0" smtClean="0"/>
              <a:t>оток перебежчиков с </a:t>
            </a:r>
            <a:r>
              <a:rPr lang="ru-RU" sz="1600" b="0" dirty="0" err="1" smtClean="0"/>
              <a:t>ПДн</a:t>
            </a:r>
            <a:r>
              <a:rPr lang="ru-RU" sz="1600" b="0" dirty="0" smtClean="0"/>
              <a:t> поднимает обороты</a:t>
            </a:r>
            <a:r>
              <a:rPr lang="en-US" sz="1600" b="0" dirty="0" smtClean="0"/>
              <a:t>;</a:t>
            </a:r>
            <a:endParaRPr lang="ru-RU" sz="1600" b="0" dirty="0" smtClean="0"/>
          </a:p>
          <a:p>
            <a:pPr marL="285750" indent="-285750">
              <a:buFont typeface="Arial" charset="0"/>
              <a:buChar char="•"/>
            </a:pPr>
            <a:r>
              <a:rPr lang="ru-RU" sz="1600" b="0" dirty="0"/>
              <a:t>ц</a:t>
            </a:r>
            <a:r>
              <a:rPr lang="ru-RU" sz="1600" b="0" dirty="0" smtClean="0"/>
              <a:t>ены на хостинг в рублях</a:t>
            </a:r>
            <a:r>
              <a:rPr lang="en-US" sz="1600" b="0" dirty="0" smtClean="0"/>
              <a:t>;</a:t>
            </a:r>
            <a:endParaRPr lang="ru-RU" sz="1600" b="0" dirty="0" smtClean="0"/>
          </a:p>
          <a:p>
            <a:endParaRPr lang="ru-RU" sz="1600" b="0" dirty="0" smtClean="0"/>
          </a:p>
          <a:p>
            <a:pPr marL="0" indent="0">
              <a:buNone/>
            </a:pPr>
            <a:r>
              <a:rPr lang="ru-RU" sz="1600" dirty="0" smtClean="0"/>
              <a:t>Нас ожидает</a:t>
            </a:r>
            <a:r>
              <a:rPr lang="en-US" sz="1600" dirty="0" smtClean="0"/>
              <a:t>:</a:t>
            </a:r>
            <a:endParaRPr lang="ru-RU" sz="1600" dirty="0"/>
          </a:p>
          <a:p>
            <a:pPr marL="285750" indent="-285750">
              <a:buFont typeface="Arial" charset="0"/>
              <a:buChar char="•"/>
            </a:pPr>
            <a:r>
              <a:rPr lang="ru-RU" sz="1600" b="0" dirty="0" err="1"/>
              <a:t>д</a:t>
            </a:r>
            <a:r>
              <a:rPr lang="ru-RU" sz="1600" b="0" dirty="0" err="1" smtClean="0"/>
              <a:t>оумощнение</a:t>
            </a:r>
            <a:r>
              <a:rPr lang="ru-RU" sz="1600" b="0" dirty="0" smtClean="0"/>
              <a:t> за </a:t>
            </a:r>
            <a:r>
              <a:rPr lang="en-US" sz="1600" b="0" dirty="0" smtClean="0"/>
              <a:t>$$$ </a:t>
            </a:r>
            <a:r>
              <a:rPr lang="ru-RU" sz="1600" b="0" dirty="0" smtClean="0"/>
              <a:t>по новому курсу</a:t>
            </a:r>
            <a:r>
              <a:rPr lang="en-US" sz="1600" b="0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0" dirty="0" smtClean="0"/>
              <a:t>VSPP </a:t>
            </a:r>
            <a:r>
              <a:rPr lang="ru-RU" sz="1600" b="0" dirty="0" smtClean="0"/>
              <a:t>за </a:t>
            </a:r>
            <a:r>
              <a:rPr lang="en-US" sz="1600" b="0" dirty="0" smtClean="0"/>
              <a:t>$$$</a:t>
            </a:r>
            <a:r>
              <a:rPr lang="ru-RU" sz="1600" b="0" dirty="0" smtClean="0"/>
              <a:t> </a:t>
            </a:r>
            <a:r>
              <a:rPr lang="ru-RU" sz="1600" b="0" dirty="0"/>
              <a:t>по новому </a:t>
            </a:r>
            <a:r>
              <a:rPr lang="ru-RU" sz="1600" b="0" dirty="0" smtClean="0"/>
              <a:t>курсу</a:t>
            </a:r>
            <a:r>
              <a:rPr lang="en-US" sz="1600" b="0" dirty="0" smtClean="0"/>
              <a:t>;</a:t>
            </a:r>
            <a:endParaRPr lang="ru-RU" sz="1600" b="0" dirty="0" smtClean="0"/>
          </a:p>
          <a:p>
            <a:pPr marL="285750" indent="-285750">
              <a:buFont typeface="Arial" charset="0"/>
              <a:buChar char="•"/>
            </a:pPr>
            <a:r>
              <a:rPr lang="ru-RU" sz="1600" b="0" dirty="0" smtClean="0"/>
              <a:t>Рост цен на </a:t>
            </a:r>
            <a:r>
              <a:rPr lang="en-US" sz="1600" b="0" dirty="0" smtClean="0"/>
              <a:t>SPLA;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b="0" dirty="0" smtClean="0"/>
              <a:t>Отсутствие доступа к дешевым заемным средствам</a:t>
            </a:r>
            <a:r>
              <a:rPr lang="en-US" sz="1600" b="0" dirty="0" smtClean="0"/>
              <a:t>;</a:t>
            </a:r>
            <a:r>
              <a:rPr lang="ru-RU" sz="1600" b="0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b="0" dirty="0" smtClean="0"/>
              <a:t>Интерес владельцев ЦОД к эластичным облачным услугам.</a:t>
            </a:r>
            <a:endParaRPr lang="en-US" sz="1600" b="0" dirty="0"/>
          </a:p>
          <a:p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  <a:defRPr/>
            </a:pPr>
            <a:endParaRPr lang="ru-RU" sz="1846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890" y="1273324"/>
            <a:ext cx="3295804" cy="30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9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333500"/>
            <a:ext cx="8229600" cy="2172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2</a:t>
            </a:r>
            <a:r>
              <a:rPr lang="ru-RU" dirty="0" smtClean="0"/>
              <a:t>. </a:t>
            </a:r>
            <a:r>
              <a:rPr lang="ru-RU" dirty="0"/>
              <a:t>Российский </a:t>
            </a:r>
            <a:r>
              <a:rPr lang="ru-RU" dirty="0" smtClean="0"/>
              <a:t>политический ландшафт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60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4"/>
          <p:cNvSpPr>
            <a:spLocks noGrp="1"/>
          </p:cNvSpPr>
          <p:nvPr>
            <p:ph type="title"/>
          </p:nvPr>
        </p:nvSpPr>
        <p:spPr>
          <a:xfrm>
            <a:off x="323528" y="409228"/>
            <a:ext cx="7010400" cy="311479"/>
          </a:xfrm>
        </p:spPr>
        <p:txBody>
          <a:bodyPr>
            <a:normAutofit fontScale="90000"/>
          </a:bodyPr>
          <a:lstStyle/>
          <a:p>
            <a:r>
              <a:rPr lang="ru-RU" altLang="ru-RU" sz="2667" dirty="0">
                <a:ea typeface="MS PGothic" charset="-128"/>
                <a:cs typeface="ＭＳ Ｐゴシック" charset="-128"/>
              </a:rPr>
              <a:t>Постановление от 16 ноября 2015 года №1236</a:t>
            </a:r>
            <a:endParaRPr lang="en-GB" altLang="ru-RU" sz="2667" dirty="0">
              <a:ea typeface="MS PGothic" charset="-128"/>
              <a:cs typeface="ＭＳ Ｐゴシック" charset="-128"/>
            </a:endParaRP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>
          <a:xfrm>
            <a:off x="251521" y="1417340"/>
            <a:ext cx="4680520" cy="38884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ru-RU" sz="1600" b="0" dirty="0"/>
              <a:t>При закупках программного обеспечения для государственных и муниципальных нужд заказчики будут обязаны ограничить закупки российским программным обеспечением</a:t>
            </a:r>
          </a:p>
          <a:p>
            <a:pPr marL="0" indent="0">
              <a:buNone/>
            </a:pPr>
            <a:r>
              <a:rPr lang="is-IS" sz="1600" b="0" dirty="0"/>
              <a:t>…</a:t>
            </a:r>
            <a:r>
              <a:rPr lang="ru-RU" sz="1600" b="0" dirty="0"/>
              <a:t>Установить запрет на допуск программ для электронных вычислительных машин и баз данных, реализуемых независимо от вида договора на материальном носителе и (или) в электронном виде по каналам связи, происходящих из иностранных государств, а также исключительных прав на такое программное обеспечение и прав использования такого программного обеспечения (далее - программное обеспечение и (или) права на него), для </a:t>
            </a:r>
            <a:r>
              <a:rPr lang="ru-RU" sz="1600" b="0" dirty="0" smtClean="0"/>
              <a:t>целей осуществления </a:t>
            </a:r>
            <a:r>
              <a:rPr lang="ru-RU" sz="1600" b="0" dirty="0"/>
              <a:t>закупок для обеспечения государственных и муниципальных нужд</a:t>
            </a:r>
            <a:r>
              <a:rPr lang="is-IS" sz="1600" b="0" dirty="0"/>
              <a:t>…</a:t>
            </a:r>
            <a:endParaRPr lang="ru-RU" sz="1600" b="0" dirty="0"/>
          </a:p>
          <a:p>
            <a:pPr marL="0" indent="0">
              <a:buNone/>
              <a:defRPr/>
            </a:pPr>
            <a:endParaRPr lang="ru-RU" sz="1538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1" y="1633364"/>
            <a:ext cx="4002021" cy="300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4"/>
          <p:cNvSpPr>
            <a:spLocks noGrp="1"/>
          </p:cNvSpPr>
          <p:nvPr>
            <p:ph type="title"/>
          </p:nvPr>
        </p:nvSpPr>
        <p:spPr>
          <a:xfrm>
            <a:off x="251520" y="409228"/>
            <a:ext cx="7010400" cy="311479"/>
          </a:xfrm>
        </p:spPr>
        <p:txBody>
          <a:bodyPr>
            <a:normAutofit fontScale="90000"/>
          </a:bodyPr>
          <a:lstStyle/>
          <a:p>
            <a:r>
              <a:rPr lang="ru-RU" altLang="ru-RU" sz="2667" dirty="0">
                <a:ea typeface="MS PGothic" charset="-128"/>
                <a:cs typeface="ＭＳ Ｐゴシック" charset="-128"/>
              </a:rPr>
              <a:t>Постановление от 16 ноября 2015 года №1236</a:t>
            </a:r>
            <a:endParaRPr lang="en-GB" altLang="ru-RU" sz="2667" dirty="0">
              <a:ea typeface="MS PGothic" charset="-128"/>
              <a:cs typeface="ＭＳ Ｐゴシック" charset="-128"/>
            </a:endParaRPr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667" b="0" dirty="0"/>
              <a:t>за исключением следующих случаев: </a:t>
            </a:r>
          </a:p>
          <a:p>
            <a:r>
              <a:rPr lang="ru-RU" sz="1667" b="0" dirty="0"/>
              <a:t>в реестре отсутствуют сведения о программном обеспечении, соответствующем тому же классу программного обеспечения, что и программное обеспечение, планируемое к закупке; </a:t>
            </a:r>
          </a:p>
          <a:p>
            <a:r>
              <a:rPr lang="ru-RU" sz="1667" b="0" dirty="0"/>
              <a:t>программное обеспечение, сведения о котором включены в реестр и которое соответствует тому же классу программного обеспечения, что и программное обеспечение, планируемое к закупке, по своим функциональным, техническим и (или) эксплуатационным характеристикам не соответствует установленным заказчиком требованиям к планируемому к закупке программному обеспечению. </a:t>
            </a:r>
          </a:p>
          <a:p>
            <a:endParaRPr lang="ru-RU" sz="3000" b="0" dirty="0"/>
          </a:p>
          <a:p>
            <a:r>
              <a:rPr lang="ru-RU" sz="3000" b="0" dirty="0" smtClean="0"/>
              <a:t>УСЛУГИ</a:t>
            </a:r>
            <a:r>
              <a:rPr lang="ru-RU" sz="3000" b="0" dirty="0"/>
              <a:t>?</a:t>
            </a:r>
          </a:p>
          <a:p>
            <a:pPr marL="0" indent="0">
              <a:buNone/>
              <a:defRPr/>
            </a:pPr>
            <a:endParaRPr lang="ru-RU" sz="1538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901701"/>
            <a:ext cx="2637532" cy="182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1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9228"/>
            <a:ext cx="7010400" cy="311479"/>
          </a:xfrm>
        </p:spPr>
        <p:txBody>
          <a:bodyPr/>
          <a:lstStyle/>
          <a:p>
            <a:r>
              <a:rPr lang="ru-RU" dirty="0" smtClean="0"/>
              <a:t>Переход госсектора на отечественное ПО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768" y="1345332"/>
            <a:ext cx="3780420" cy="25202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1345332"/>
            <a:ext cx="48965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</a:rPr>
              <a:t>Президент России Владимир Путин на совещании с членами правительства заявил о необходимости перевода госкомпаний на отечественное программное </a:t>
            </a:r>
            <a:r>
              <a:rPr lang="ru-RU" dirty="0" smtClean="0">
                <a:latin typeface="+mj-lt"/>
              </a:rPr>
              <a:t>обеспечение</a:t>
            </a:r>
            <a:r>
              <a:rPr lang="en-US" dirty="0" smtClean="0">
                <a:latin typeface="+mj-lt"/>
              </a:rPr>
              <a:t>: </a:t>
            </a:r>
          </a:p>
          <a:p>
            <a:endParaRPr lang="ru-RU" dirty="0">
              <a:latin typeface="+mj-lt"/>
            </a:endParaRPr>
          </a:p>
          <a:p>
            <a:r>
              <a:rPr lang="ru-RU" dirty="0">
                <a:latin typeface="+mj-lt"/>
              </a:rPr>
              <a:t>«Может быть, в первом полугодии текущего года </a:t>
            </a:r>
            <a:r>
              <a:rPr lang="ru-RU" dirty="0" smtClean="0">
                <a:latin typeface="+mj-lt"/>
              </a:rPr>
              <a:t>как </a:t>
            </a:r>
            <a:r>
              <a:rPr lang="ru-RU" dirty="0">
                <a:latin typeface="+mj-lt"/>
              </a:rPr>
              <a:t>рекомендацию, а во втором пускай уже переходят», — заявил Путин. Президент уверен, что отечественные разработчики смогут обеспечить потребности компаний</a:t>
            </a:r>
            <a:r>
              <a:rPr lang="ru-RU" dirty="0" smtClean="0">
                <a:latin typeface="+mj-lt"/>
              </a:rPr>
              <a:t>.</a:t>
            </a:r>
          </a:p>
          <a:p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4962698"/>
            <a:ext cx="2254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30 марта 2016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636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9228"/>
            <a:ext cx="7010400" cy="311479"/>
          </a:xfrm>
        </p:spPr>
        <p:txBody>
          <a:bodyPr/>
          <a:lstStyle/>
          <a:p>
            <a:r>
              <a:rPr lang="ru-RU" dirty="0" smtClean="0"/>
              <a:t>Переход госсектора </a:t>
            </a:r>
            <a:r>
              <a:rPr lang="ru-RU" smtClean="0"/>
              <a:t>на отечественное ПО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1201316"/>
            <a:ext cx="48965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Министр связи и массовых коммуникаций Николай Никифоров </a:t>
            </a:r>
            <a:r>
              <a:rPr lang="ru-RU" dirty="0" smtClean="0"/>
              <a:t>сообщил, что </a:t>
            </a:r>
            <a:r>
              <a:rPr lang="ru-RU" dirty="0"/>
              <a:t>в мае-июне 2016 года российские производители ПО получат дополнительное финансирование в размере 5 миллиардов рублей. </a:t>
            </a:r>
            <a:endParaRPr lang="ru-RU" dirty="0" smtClean="0"/>
          </a:p>
          <a:p>
            <a:r>
              <a:rPr lang="ru-RU" dirty="0" smtClean="0"/>
              <a:t>Он </a:t>
            </a:r>
            <a:r>
              <a:rPr lang="ru-RU" dirty="0"/>
              <a:t>также отметил, что органы </a:t>
            </a:r>
            <a:r>
              <a:rPr lang="ru-RU" dirty="0" err="1"/>
              <a:t>госвласти</a:t>
            </a:r>
            <a:r>
              <a:rPr lang="ru-RU" dirty="0"/>
              <a:t> сегодня закупают иностранное ПО в среднем на сумму около </a:t>
            </a:r>
            <a:r>
              <a:rPr lang="ru-RU" b="1" dirty="0"/>
              <a:t>20 миллиардов </a:t>
            </a:r>
            <a:r>
              <a:rPr lang="ru-RU" dirty="0"/>
              <a:t>рублей в год.</a:t>
            </a:r>
          </a:p>
          <a:p>
            <a:endParaRPr lang="ru-RU" dirty="0">
              <a:latin typeface="+mj-lt"/>
            </a:endParaRPr>
          </a:p>
          <a:p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4248304"/>
            <a:ext cx="2254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30 марта 2016 года</a:t>
            </a:r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225276"/>
            <a:ext cx="406213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2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9228"/>
            <a:ext cx="7010400" cy="311479"/>
          </a:xfrm>
        </p:spPr>
        <p:txBody>
          <a:bodyPr/>
          <a:lstStyle/>
          <a:p>
            <a:r>
              <a:rPr lang="ru-RU" dirty="0" smtClean="0"/>
              <a:t>Переход к </a:t>
            </a:r>
            <a:r>
              <a:rPr lang="ru-RU" dirty="0" err="1" smtClean="0"/>
              <a:t>проприетарным</a:t>
            </a:r>
            <a:r>
              <a:rPr lang="ru-RU" dirty="0" smtClean="0"/>
              <a:t> разработкам в</a:t>
            </a:r>
            <a:r>
              <a:rPr lang="en-US" dirty="0" smtClean="0"/>
              <a:t> </a:t>
            </a:r>
            <a:r>
              <a:rPr lang="ru-RU" dirty="0" smtClean="0"/>
              <a:t>облаках 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201802"/>
            <a:ext cx="2435154" cy="292950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224136"/>
            <a:ext cx="2435154" cy="292950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4513684"/>
            <a:ext cx="2425700" cy="10414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938" y="4279605"/>
            <a:ext cx="2425328" cy="126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988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1333500"/>
            <a:ext cx="8229600" cy="2100064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dirty="0" smtClean="0"/>
              <a:t>1. Рынок </a:t>
            </a:r>
            <a:r>
              <a:rPr lang="ru-RU" dirty="0"/>
              <a:t>облачных </a:t>
            </a:r>
            <a:r>
              <a:rPr lang="ru-RU" dirty="0" smtClean="0"/>
              <a:t>сервисов в мире и России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68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>
          <a:xfrm>
            <a:off x="6553200" y="5297488"/>
            <a:ext cx="1600200" cy="303212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u-RU" sz="1000" smtClean="0">
                <a:latin typeface="Arial"/>
                <a:cs typeface="Arial"/>
              </a:rPr>
              <a:t>3</a:t>
            </a:fld>
            <a:endParaRPr lang="ru-RU" sz="1000" dirty="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81100"/>
            <a:ext cx="7010399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b="1" dirty="0">
                <a:latin typeface="Calibri"/>
                <a:cs typeface="Calibri"/>
              </a:rPr>
              <a:t>Мировой рынок </a:t>
            </a:r>
            <a:r>
              <a:rPr lang="en-US" sz="1600" b="1" dirty="0" err="1" smtClean="0">
                <a:latin typeface="Calibri"/>
                <a:cs typeface="Calibri"/>
              </a:rPr>
              <a:t>SaaS</a:t>
            </a:r>
            <a:r>
              <a:rPr lang="ru-RU" sz="1600" dirty="0" smtClean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в 2015г. </a:t>
            </a:r>
            <a:r>
              <a:rPr lang="en-US" sz="1600" dirty="0">
                <a:latin typeface="Calibri"/>
                <a:cs typeface="Calibri"/>
              </a:rPr>
              <a:t> - </a:t>
            </a:r>
            <a:r>
              <a:rPr lang="en-US" sz="1600" b="1" dirty="0" smtClean="0">
                <a:latin typeface="Calibri"/>
                <a:cs typeface="Calibri"/>
              </a:rPr>
              <a:t>$30 </a:t>
            </a:r>
            <a:r>
              <a:rPr lang="ru-RU" sz="1600" b="1" dirty="0">
                <a:latin typeface="Calibri"/>
                <a:cs typeface="Calibri"/>
              </a:rPr>
              <a:t>млрд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>
                <a:latin typeface="Calibri"/>
                <a:cs typeface="Calibri"/>
              </a:rPr>
              <a:t>Ожидаемый </a:t>
            </a:r>
            <a:r>
              <a:rPr lang="en-US" sz="1600" b="1" dirty="0">
                <a:latin typeface="Calibri"/>
                <a:cs typeface="Calibri"/>
              </a:rPr>
              <a:t>CAGR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ru-RU" sz="1600" dirty="0">
                <a:latin typeface="Calibri"/>
                <a:cs typeface="Calibri"/>
              </a:rPr>
              <a:t>до 2018 г. </a:t>
            </a:r>
            <a:r>
              <a:rPr lang="en-US" sz="1600" b="1" dirty="0">
                <a:latin typeface="Calibri"/>
                <a:cs typeface="Calibri"/>
              </a:rPr>
              <a:t>~20%</a:t>
            </a:r>
            <a:r>
              <a:rPr lang="ru-RU" sz="1600" b="1" dirty="0">
                <a:latin typeface="Calibri"/>
                <a:cs typeface="Calibri"/>
              </a:rPr>
              <a:t> </a:t>
            </a:r>
            <a:endParaRPr lang="ru-RU" sz="1600" b="1" dirty="0" smtClean="0">
              <a:latin typeface="Calibri"/>
              <a:cs typeface="Calibri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342900"/>
            <a:ext cx="7315200" cy="311479"/>
          </a:xfrm>
        </p:spPr>
        <p:txBody>
          <a:bodyPr/>
          <a:lstStyle/>
          <a:p>
            <a:r>
              <a:rPr lang="ru-RU" sz="3200" dirty="0" smtClean="0">
                <a:latin typeface="Calibri"/>
                <a:cs typeface="Calibri"/>
              </a:rPr>
              <a:t>Анализ рыночной ситуации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81800" y="5314889"/>
            <a:ext cx="1186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dirty="0" smtClean="0">
                <a:latin typeface="Calibri" pitchFamily="34" charset="0"/>
                <a:cs typeface="Calibri" pitchFamily="34" charset="0"/>
              </a:rPr>
              <a:t>Источник: </a:t>
            </a:r>
            <a:r>
              <a:rPr lang="ru-RU" sz="1000" dirty="0" err="1">
                <a:latin typeface="Calibri" pitchFamily="34" charset="0"/>
                <a:cs typeface="Calibri" pitchFamily="34" charset="0"/>
              </a:rPr>
              <a:t>Gartner</a:t>
            </a:r>
            <a:endParaRPr lang="ru-RU" sz="1000" dirty="0">
              <a:latin typeface="Calibri" pitchFamily="34" charset="0"/>
              <a:cs typeface="Calibri" pitchFamily="34" charset="0"/>
            </a:endParaRPr>
          </a:p>
          <a:p>
            <a:r>
              <a:rPr lang="ru-RU" sz="1000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1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914399" y="2303210"/>
          <a:ext cx="7429182" cy="3011679"/>
        </p:xfrm>
        <a:graphic>
          <a:graphicData uri="http://schemas.openxmlformats.org/drawingml/2006/table">
            <a:tbl>
              <a:tblPr/>
              <a:tblGrid>
                <a:gridCol w="2938234"/>
                <a:gridCol w="1122737"/>
                <a:gridCol w="1122737"/>
                <a:gridCol w="1122737"/>
                <a:gridCol w="1122737"/>
              </a:tblGrid>
              <a:tr h="176981">
                <a:tc>
                  <a:txBody>
                    <a:bodyPr/>
                    <a:lstStyle/>
                    <a:p>
                      <a:r>
                        <a:rPr lang="ru-RU" sz="900" b="1" dirty="0">
                          <a:effectLst/>
                        </a:rPr>
                        <a:t>Вид услуги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effectLst/>
                        </a:rPr>
                        <a:t>2015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effectLst/>
                        </a:rPr>
                        <a:t>Рост в 2015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effectLst/>
                        </a:rPr>
                        <a:t>2016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>
                          <a:effectLst/>
                        </a:rPr>
                        <a:t>Рост в 2016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7012"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Cloud business process services (</a:t>
                      </a:r>
                      <a:r>
                        <a:rPr lang="en-US" sz="900" dirty="0" err="1">
                          <a:effectLst/>
                        </a:rPr>
                        <a:t>BPaaS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39,2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2,7%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42,6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</a:rPr>
                        <a:t>8,7%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7771"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Cloud application services (</a:t>
                      </a:r>
                      <a:r>
                        <a:rPr lang="en-US" sz="900" dirty="0" err="1">
                          <a:effectLst/>
                        </a:rPr>
                        <a:t>SaaS</a:t>
                      </a:r>
                      <a:r>
                        <a:rPr lang="en-US" sz="900" dirty="0">
                          <a:effectLst/>
                        </a:rPr>
                        <a:t>)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31,4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15,5%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37,7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20,3%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497012">
                <a:tc>
                  <a:txBody>
                    <a:bodyPr/>
                    <a:lstStyle/>
                    <a:p>
                      <a:r>
                        <a:rPr lang="fr-FR" sz="900">
                          <a:effectLst/>
                        </a:rPr>
                        <a:t>Cloud application infrastructure services (PaaS)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</a:rPr>
                        <a:t>3,8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16,1%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4,6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</a:rPr>
                        <a:t>21,1%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2202">
                <a:tc>
                  <a:txBody>
                    <a:bodyPr/>
                    <a:lstStyle/>
                    <a:p>
                      <a:r>
                        <a:rPr lang="fr-FR" sz="900" dirty="0">
                          <a:effectLst/>
                        </a:rPr>
                        <a:t>Cloud system infrastructure services (IaaS)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16,2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31,9%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22,4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</a:rPr>
                        <a:t>38,4%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CDC"/>
                    </a:solidFill>
                  </a:tcPr>
                </a:tc>
              </a:tr>
              <a:tr h="462202"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</a:rPr>
                        <a:t>Cloud management and security services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</a:rPr>
                        <a:t>5,0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20,7%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6,2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24,7%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8530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</a:rPr>
                        <a:t>Cloud advertising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79,4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</a:rPr>
                        <a:t>15,4%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</a:rPr>
                        <a:t>90,3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13,6%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CDC"/>
                    </a:solidFill>
                  </a:tcPr>
                </a:tc>
              </a:tr>
              <a:tr h="176981">
                <a:tc>
                  <a:txBody>
                    <a:bodyPr/>
                    <a:lstStyle/>
                    <a:p>
                      <a:r>
                        <a:rPr lang="ru-RU" sz="900">
                          <a:effectLst/>
                        </a:rPr>
                        <a:t>Всего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175,0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13,7%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</a:rPr>
                        <a:t>203,9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</a:rPr>
                        <a:t>16,5%</a:t>
                      </a:r>
                    </a:p>
                  </a:txBody>
                  <a:tcPr marL="54000" marR="54000" marT="54000" marB="54000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62200" y="1927458"/>
            <a:ext cx="4201791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Мировые расходы на публичные облачные услуги (млрд $)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27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ru-RU" sz="1000" smtClean="0">
                <a:latin typeface="Arial"/>
                <a:cs typeface="Arial"/>
              </a:rPr>
              <a:t>4</a:t>
            </a:fld>
            <a:endParaRPr lang="ru-RU" sz="1000"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1181100"/>
            <a:ext cx="548640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ru-RU" sz="1600" dirty="0" smtClean="0">
                <a:latin typeface="Calibri"/>
                <a:cs typeface="Calibri"/>
              </a:rPr>
              <a:t>Рынок </a:t>
            </a:r>
            <a:r>
              <a:rPr lang="en-US" sz="1600" b="1" dirty="0" err="1">
                <a:latin typeface="Calibri"/>
                <a:cs typeface="Calibri"/>
              </a:rPr>
              <a:t>SaaS</a:t>
            </a:r>
            <a:r>
              <a:rPr lang="ru-RU" sz="1600" b="1" dirty="0">
                <a:latin typeface="Calibri"/>
                <a:cs typeface="Calibri"/>
              </a:rPr>
              <a:t> в России </a:t>
            </a:r>
            <a:r>
              <a:rPr lang="ru-RU" sz="1600" dirty="0">
                <a:latin typeface="Calibri"/>
                <a:cs typeface="Calibri"/>
              </a:rPr>
              <a:t>в 2015 г. – </a:t>
            </a:r>
            <a:r>
              <a:rPr lang="ru-RU" sz="1600" b="1" dirty="0">
                <a:latin typeface="Calibri"/>
                <a:cs typeface="Calibri"/>
                <a:sym typeface="Wingdings" pitchFamily="2" charset="2"/>
              </a:rPr>
              <a:t>14,7 млрд руб.</a:t>
            </a:r>
          </a:p>
          <a:p>
            <a:pPr marL="285750" indent="-28575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600" b="1" dirty="0">
                <a:latin typeface="Calibri"/>
                <a:cs typeface="Calibri"/>
              </a:rPr>
              <a:t>CAGR</a:t>
            </a:r>
            <a:r>
              <a:rPr lang="ru-RU" sz="1600" dirty="0">
                <a:latin typeface="Calibri"/>
                <a:cs typeface="Calibri"/>
              </a:rPr>
              <a:t> облачных услуг </a:t>
            </a:r>
            <a:r>
              <a:rPr lang="ru-RU" sz="1600" dirty="0" smtClean="0">
                <a:latin typeface="Calibri"/>
                <a:cs typeface="Calibri"/>
              </a:rPr>
              <a:t>до </a:t>
            </a:r>
            <a:r>
              <a:rPr lang="ru-RU" sz="1600" dirty="0">
                <a:latin typeface="Calibri"/>
                <a:cs typeface="Calibri"/>
              </a:rPr>
              <a:t>2018г. – </a:t>
            </a:r>
            <a:r>
              <a:rPr lang="en-US" sz="1600" b="1" dirty="0">
                <a:latin typeface="Calibri"/>
                <a:cs typeface="Calibri"/>
              </a:rPr>
              <a:t>2</a:t>
            </a:r>
            <a:r>
              <a:rPr lang="ru-RU" sz="1600" b="1" dirty="0">
                <a:latin typeface="Calibri"/>
                <a:cs typeface="Calibri"/>
              </a:rPr>
              <a:t>7</a:t>
            </a:r>
            <a:r>
              <a:rPr lang="en-US" sz="1600" b="1" dirty="0" smtClean="0">
                <a:latin typeface="Calibri"/>
                <a:cs typeface="Calibri"/>
              </a:rPr>
              <a:t>%</a:t>
            </a:r>
            <a:endParaRPr lang="ru-RU" sz="1600" b="1" dirty="0" smtClean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342900"/>
            <a:ext cx="7315200" cy="311479"/>
          </a:xfrm>
        </p:spPr>
        <p:txBody>
          <a:bodyPr/>
          <a:lstStyle/>
          <a:p>
            <a:r>
              <a:rPr lang="ru-RU" sz="3200" dirty="0" smtClean="0">
                <a:latin typeface="Calibri"/>
                <a:cs typeface="Calibri"/>
              </a:rPr>
              <a:t>Анализ рыночной ситуации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10494" y="5276742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latin typeface="Calibri" pitchFamily="34" charset="0"/>
                <a:cs typeface="Calibri" pitchFamily="34" charset="0"/>
              </a:rPr>
              <a:t>Источник: </a:t>
            </a:r>
            <a:r>
              <a:rPr lang="ru-RU" sz="1000" dirty="0" err="1" smtClean="0">
                <a:latin typeface="Calibri" pitchFamily="34" charset="0"/>
                <a:cs typeface="Calibri" pitchFamily="34" charset="0"/>
              </a:rPr>
              <a:t>iKS-Consulting</a:t>
            </a:r>
            <a:r>
              <a:rPr lang="ru-RU" sz="1000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sz="1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993404"/>
            <a:ext cx="4586224" cy="3190101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877663" y="1057300"/>
            <a:ext cx="36547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Оценка потребления </a:t>
            </a:r>
            <a:r>
              <a:rPr kumimoji="0" lang="en-US" sz="12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SaaS</a:t>
            </a:r>
            <a:r>
              <a:rPr lang="ru-RU" sz="1200" b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ru-RU" sz="12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в России по регионам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1785816"/>
              </p:ext>
            </p:extLst>
          </p:nvPr>
        </p:nvGraphicFramePr>
        <p:xfrm>
          <a:off x="5138323" y="1154399"/>
          <a:ext cx="3378554" cy="2102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Номер слайда 5"/>
          <p:cNvSpPr txBox="1">
            <a:spLocks/>
          </p:cNvSpPr>
          <p:nvPr/>
        </p:nvSpPr>
        <p:spPr>
          <a:xfrm>
            <a:off x="5148064" y="5715000"/>
            <a:ext cx="2133600" cy="3032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/>
            <a:fld id="{81D60167-4931-47E6-BA6A-407CBD079E47}" type="slidenum">
              <a:rPr lang="ru-RU" sz="1000" smtClean="0">
                <a:latin typeface="Arial"/>
                <a:cs typeface="Arial"/>
              </a:rPr>
              <a:pPr marL="25400"/>
              <a:t>4</a:t>
            </a:fld>
            <a:endParaRPr lang="ru-RU" sz="1000">
              <a:latin typeface="Arial"/>
              <a:cs typeface="Arial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725811" y="3257071"/>
            <a:ext cx="36547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Структура потребления </a:t>
            </a:r>
            <a:r>
              <a:rPr kumimoji="0" lang="en-US" sz="12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SaaS</a:t>
            </a:r>
            <a:r>
              <a:rPr lang="ru-RU" sz="1200" b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ru-RU" sz="1200" b="1" dirty="0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в России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325974"/>
              </p:ext>
            </p:extLst>
          </p:nvPr>
        </p:nvGraphicFramePr>
        <p:xfrm>
          <a:off x="4877663" y="3401288"/>
          <a:ext cx="3733800" cy="225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1642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Source </a:t>
            </a:r>
            <a:r>
              <a:rPr lang="ru-RU" dirty="0" smtClean="0"/>
              <a:t>в облаках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9228"/>
            <a:ext cx="7010400" cy="311479"/>
          </a:xfrm>
        </p:spPr>
        <p:txBody>
          <a:bodyPr/>
          <a:lstStyle/>
          <a:p>
            <a:r>
              <a:rPr lang="ru-RU" dirty="0" smtClean="0"/>
              <a:t>Задействование </a:t>
            </a:r>
            <a:r>
              <a:rPr lang="en-US" dirty="0" smtClean="0"/>
              <a:t>Open Source </a:t>
            </a:r>
            <a:r>
              <a:rPr lang="ru-RU" dirty="0" smtClean="0"/>
              <a:t>в облаках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633364"/>
            <a:ext cx="4674111" cy="3707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868" y="1201316"/>
            <a:ext cx="3744416" cy="428311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r>
              <a:rPr lang="en-US" dirty="0" smtClean="0"/>
              <a:t>Open Source </a:t>
            </a:r>
            <a:r>
              <a:rPr lang="ru-RU" dirty="0" smtClean="0"/>
              <a:t>активно используется на всех уровнях построения облаков</a:t>
            </a:r>
          </a:p>
          <a:p>
            <a:endParaRPr lang="ru-RU" dirty="0"/>
          </a:p>
          <a:p>
            <a:r>
              <a:rPr lang="ru-RU" sz="1600" dirty="0" smtClean="0"/>
              <a:t>Однако успешность применимости </a:t>
            </a:r>
          </a:p>
          <a:p>
            <a:r>
              <a:rPr lang="en-US" sz="1600" dirty="0" smtClean="0"/>
              <a:t>Open Source </a:t>
            </a:r>
            <a:r>
              <a:rPr lang="ru-RU" sz="1600" dirty="0" smtClean="0"/>
              <a:t>напрямую связана с тем </a:t>
            </a:r>
          </a:p>
          <a:p>
            <a:r>
              <a:rPr lang="ru-RU" sz="1600" dirty="0" smtClean="0"/>
              <a:t>на каком уровне </a:t>
            </a:r>
            <a:r>
              <a:rPr lang="en-US" sz="1600" dirty="0" smtClean="0"/>
              <a:t>*</a:t>
            </a:r>
            <a:r>
              <a:rPr lang="en-US" sz="1600" dirty="0" err="1" smtClean="0"/>
              <a:t>aaS</a:t>
            </a:r>
            <a:r>
              <a:rPr lang="ru-RU" sz="1600" dirty="0" smtClean="0"/>
              <a:t>, используется</a:t>
            </a:r>
          </a:p>
          <a:p>
            <a:r>
              <a:rPr lang="ru-RU" sz="1600" dirty="0" smtClean="0"/>
              <a:t>та или иная технология</a:t>
            </a:r>
          </a:p>
          <a:p>
            <a:endParaRPr lang="ru-RU" sz="1600" dirty="0"/>
          </a:p>
          <a:p>
            <a:r>
              <a:rPr lang="ru-RU" sz="1600" dirty="0"/>
              <a:t>Ч</a:t>
            </a:r>
            <a:r>
              <a:rPr lang="ru-RU" sz="1600" dirty="0" smtClean="0"/>
              <a:t>ем ниже архитектурный</a:t>
            </a:r>
          </a:p>
          <a:p>
            <a:r>
              <a:rPr lang="ru-RU" sz="1600" dirty="0"/>
              <a:t>у</a:t>
            </a:r>
            <a:r>
              <a:rPr lang="ru-RU" sz="1600" dirty="0" smtClean="0"/>
              <a:t>ровень, тем больше шансов на успех</a:t>
            </a:r>
          </a:p>
          <a:p>
            <a:endParaRPr lang="ru-RU" sz="1600" dirty="0"/>
          </a:p>
          <a:p>
            <a:r>
              <a:rPr lang="ru-RU" sz="1600" dirty="0" smtClean="0"/>
              <a:t>На верхнем уровне всем «плевать» </a:t>
            </a:r>
          </a:p>
          <a:p>
            <a:r>
              <a:rPr lang="ru-RU" sz="1600" dirty="0" smtClean="0"/>
              <a:t>что там внизу, лишь бы работало и </a:t>
            </a:r>
            <a:r>
              <a:rPr lang="en-US" sz="1600" dirty="0" smtClean="0"/>
              <a:t>SLA</a:t>
            </a:r>
            <a:r>
              <a:rPr lang="ru-RU" sz="1600" dirty="0" smtClean="0"/>
              <a:t>!</a:t>
            </a:r>
            <a:endParaRPr lang="en-US" sz="1600" dirty="0"/>
          </a:p>
          <a:p>
            <a:endParaRPr lang="en-US" sz="1600" dirty="0" smtClean="0"/>
          </a:p>
          <a:p>
            <a:r>
              <a:rPr lang="ru-RU" sz="1600" dirty="0" smtClean="0"/>
              <a:t>Успешность так же связана с желанием</a:t>
            </a:r>
          </a:p>
          <a:p>
            <a:r>
              <a:rPr lang="ru-RU" sz="1600" dirty="0"/>
              <a:t>и</a:t>
            </a:r>
            <a:r>
              <a:rPr lang="ru-RU" sz="1600" dirty="0" smtClean="0"/>
              <a:t> возможностью экспертизы в развитие</a:t>
            </a:r>
          </a:p>
          <a:p>
            <a:r>
              <a:rPr lang="ru-RU" sz="1600" dirty="0" smtClean="0"/>
              <a:t>компетенций по технологиям </a:t>
            </a:r>
          </a:p>
        </p:txBody>
      </p:sp>
    </p:spTree>
    <p:extLst>
      <p:ext uri="{BB962C8B-B14F-4D97-AF65-F5344CB8AC3E}">
        <p14:creationId xmlns:p14="http://schemas.microsoft.com/office/powerpoint/2010/main" val="197907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9228"/>
            <a:ext cx="7010400" cy="311479"/>
          </a:xfrm>
        </p:spPr>
        <p:txBody>
          <a:bodyPr/>
          <a:lstStyle/>
          <a:p>
            <a:r>
              <a:rPr lang="ru-RU" dirty="0" smtClean="0"/>
              <a:t>Задействование </a:t>
            </a:r>
            <a:r>
              <a:rPr lang="en-US" dirty="0" smtClean="0"/>
              <a:t>Open Source </a:t>
            </a:r>
            <a:r>
              <a:rPr lang="ru-RU" dirty="0" smtClean="0"/>
              <a:t>в облаках</a:t>
            </a:r>
            <a:endParaRPr lang="ru-RU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245" y="4381526"/>
            <a:ext cx="1073824" cy="1107629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315" y="4204869"/>
            <a:ext cx="1460941" cy="1460941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662" y="2547688"/>
            <a:ext cx="1636661" cy="1636661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567" y="4610491"/>
            <a:ext cx="1917977" cy="649698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0428" y="1440346"/>
            <a:ext cx="2530048" cy="667933"/>
          </a:xfrm>
          <a:prstGeom prst="rect">
            <a:avLst/>
          </a:prstGeom>
        </p:spPr>
      </p:pic>
      <p:pic>
        <p:nvPicPr>
          <p:cNvPr id="33" name="Изображение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635" y="2027041"/>
            <a:ext cx="1954607" cy="1041294"/>
          </a:xfrm>
          <a:prstGeom prst="rect">
            <a:avLst/>
          </a:prstGeom>
        </p:spPr>
      </p:pic>
      <p:pic>
        <p:nvPicPr>
          <p:cNvPr id="34" name="Изображение 3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223" y="2827918"/>
            <a:ext cx="1747630" cy="1029463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 flipV="1">
            <a:off x="668790" y="1218307"/>
            <a:ext cx="14778" cy="423148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3391" y="3098806"/>
            <a:ext cx="927248" cy="4109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chemeClr val="accent6"/>
                </a:solidFill>
              </a:rPr>
              <a:t>P</a:t>
            </a:r>
            <a:r>
              <a:rPr lang="en-US" b="1" dirty="0" err="1" smtClean="0">
                <a:solidFill>
                  <a:schemeClr val="accent6"/>
                </a:solidFill>
              </a:rPr>
              <a:t>aaS</a:t>
            </a:r>
            <a:endParaRPr lang="en-US" b="1" dirty="0" smtClean="0">
              <a:solidFill>
                <a:schemeClr val="accent6"/>
              </a:solidFill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661" y="1354702"/>
            <a:ext cx="1306488" cy="908146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76" y="1225033"/>
            <a:ext cx="1089006" cy="1089006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735" y="4009628"/>
            <a:ext cx="1566858" cy="15668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6200000">
            <a:off x="7085" y="1563282"/>
            <a:ext cx="927248" cy="4109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b="1" smtClean="0">
                <a:solidFill>
                  <a:schemeClr val="accent6"/>
                </a:solidFill>
              </a:rPr>
              <a:t>SaaS</a:t>
            </a:r>
            <a:endParaRPr lang="en-US" b="1" dirty="0" smtClean="0">
              <a:solidFill>
                <a:schemeClr val="accent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7084" y="4690504"/>
            <a:ext cx="927248" cy="4109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chemeClr val="accent6"/>
                </a:solidFill>
              </a:rPr>
              <a:t>I</a:t>
            </a:r>
            <a:r>
              <a:rPr lang="en-US" b="1" dirty="0" err="1" smtClean="0">
                <a:solidFill>
                  <a:schemeClr val="accent6"/>
                </a:solidFill>
              </a:rPr>
              <a:t>aaS</a:t>
            </a:r>
            <a:endParaRPr lang="en-US" b="1" dirty="0" smtClean="0">
              <a:solidFill>
                <a:schemeClr val="accent6"/>
              </a:solidFill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924" y="4066357"/>
            <a:ext cx="1692645" cy="15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9228"/>
            <a:ext cx="7010400" cy="311479"/>
          </a:xfrm>
        </p:spPr>
        <p:txBody>
          <a:bodyPr/>
          <a:lstStyle/>
          <a:p>
            <a:r>
              <a:rPr lang="ru-RU" dirty="0" smtClean="0"/>
              <a:t>Задействование </a:t>
            </a:r>
            <a:r>
              <a:rPr lang="en-US" dirty="0" smtClean="0"/>
              <a:t>Open Source </a:t>
            </a:r>
            <a:r>
              <a:rPr lang="ru-RU" dirty="0" smtClean="0"/>
              <a:t>в облаках</a:t>
            </a:r>
            <a:endParaRPr lang="ru-RU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285" y="1895586"/>
            <a:ext cx="1073824" cy="1107629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928" y="2723897"/>
            <a:ext cx="1460941" cy="1460941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828" y="3927589"/>
            <a:ext cx="1490498" cy="1490498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2019752"/>
            <a:ext cx="1917977" cy="649698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74" y="2896842"/>
            <a:ext cx="2530048" cy="667933"/>
          </a:xfrm>
          <a:prstGeom prst="rect">
            <a:avLst/>
          </a:prstGeom>
        </p:spPr>
      </p:pic>
      <p:pic>
        <p:nvPicPr>
          <p:cNvPr id="33" name="Изображение 3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192" y="1895586"/>
            <a:ext cx="1954607" cy="1041294"/>
          </a:xfrm>
          <a:prstGeom prst="rect">
            <a:avLst/>
          </a:prstGeom>
        </p:spPr>
      </p:pic>
      <p:pic>
        <p:nvPicPr>
          <p:cNvPr id="34" name="Изображение 3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428" y="1977755"/>
            <a:ext cx="1747630" cy="1029463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H="1" flipV="1">
            <a:off x="359652" y="1201316"/>
            <a:ext cx="14778" cy="423148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60566" y="5432797"/>
            <a:ext cx="8064896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294665" y="3154997"/>
            <a:ext cx="927248" cy="4109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p</a:t>
            </a:r>
            <a:r>
              <a:rPr lang="en-US" b="1" dirty="0" smtClean="0">
                <a:solidFill>
                  <a:schemeClr val="accent6"/>
                </a:solidFill>
              </a:rPr>
              <a:t>rivate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7904" y="5363263"/>
            <a:ext cx="936104" cy="37735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public</a:t>
            </a:r>
            <a:endParaRPr lang="ru-RU" b="1" dirty="0" err="1" smtClean="0">
              <a:solidFill>
                <a:schemeClr val="accent6"/>
              </a:solidFill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28" y="3654331"/>
            <a:ext cx="1306488" cy="908146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82" y="1201316"/>
            <a:ext cx="1089006" cy="1089006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6768" y="2659820"/>
            <a:ext cx="1566858" cy="1566858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038" y="3824092"/>
            <a:ext cx="1692645" cy="151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0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9228"/>
            <a:ext cx="7010400" cy="311479"/>
          </a:xfrm>
        </p:spPr>
        <p:txBody>
          <a:bodyPr/>
          <a:lstStyle/>
          <a:p>
            <a:r>
              <a:rPr lang="ru-RU" dirty="0" smtClean="0"/>
              <a:t>Драйверы распространения </a:t>
            </a:r>
            <a:r>
              <a:rPr lang="en-US" dirty="0" smtClean="0"/>
              <a:t>Open Source </a:t>
            </a:r>
            <a:r>
              <a:rPr lang="ru-RU" dirty="0" smtClean="0"/>
              <a:t>в российских облаках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7309" y="1345332"/>
            <a:ext cx="7776864" cy="288032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342900" indent="-342900">
              <a:buAutoNum type="arabicPeriod"/>
            </a:pPr>
            <a:r>
              <a:rPr lang="en-US" sz="1600" dirty="0" smtClean="0"/>
              <a:t>TCO </a:t>
            </a:r>
            <a:r>
              <a:rPr lang="ru-RU" sz="1600" dirty="0" smtClean="0"/>
              <a:t>при необходимом уровне экспертизы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Популярность и подтверждение успешных кейсов </a:t>
            </a:r>
            <a:r>
              <a:rPr lang="en-US" sz="1600" dirty="0" err="1" smtClean="0"/>
              <a:t>OpenStack</a:t>
            </a:r>
            <a:endParaRPr lang="ru-RU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Успехи провайдеров с платформами на базе </a:t>
            </a:r>
            <a:r>
              <a:rPr lang="en-US" sz="1600" dirty="0" err="1" smtClean="0"/>
              <a:t>OpenStack</a:t>
            </a:r>
            <a:endParaRPr lang="ru-RU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Макроэкономическая ситуация</a:t>
            </a:r>
          </a:p>
          <a:p>
            <a:pPr marL="342900" indent="-342900">
              <a:buAutoNum type="arabicPeriod"/>
            </a:pPr>
            <a:r>
              <a:rPr lang="ru-RU" sz="1600" dirty="0"/>
              <a:t>П</a:t>
            </a:r>
            <a:r>
              <a:rPr lang="ru-RU" sz="1600" dirty="0" smtClean="0"/>
              <a:t>олитическая ситуация</a:t>
            </a:r>
            <a:endParaRPr lang="en-US" sz="1600" dirty="0" smtClean="0"/>
          </a:p>
          <a:p>
            <a:pPr marL="342900" indent="-342900">
              <a:buAutoNum type="arabicPeriod"/>
            </a:pPr>
            <a:r>
              <a:rPr lang="ru-RU" sz="1600" dirty="0" smtClean="0"/>
              <a:t>Ухудшение позиций </a:t>
            </a:r>
            <a:r>
              <a:rPr lang="en-US" sz="1600" dirty="0" smtClean="0"/>
              <a:t>VMWare</a:t>
            </a:r>
          </a:p>
          <a:p>
            <a:pPr marL="342900" indent="-342900">
              <a:buAutoNum type="arabicPeriod"/>
            </a:pPr>
            <a:r>
              <a:rPr lang="ru-RU" sz="1600" dirty="0" smtClean="0"/>
              <a:t>Шаги на встречу со стороны </a:t>
            </a:r>
            <a:r>
              <a:rPr lang="en-US" sz="1600" dirty="0" smtClean="0"/>
              <a:t>Microsoft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5" y="1777380"/>
            <a:ext cx="897669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3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4c6uXkQUu.Zbp2H7YCL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x4c6uXkQUu.Zbp2H7YCLQ"/>
</p:tagLst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РТК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 fontScale="32500" lnSpcReduction="20000"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Шаблон презентации Ростелеком 16х9.potx" id="{217958B0-DEF0-460A-B604-B1C5711F3F37}" vid="{C45AC1ED-7814-444A-B4EB-EF06037F28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3289</TotalTime>
  <Words>716</Words>
  <Application>Microsoft Macintosh PowerPoint</Application>
  <PresentationFormat>Экран (16:10)</PresentationFormat>
  <Paragraphs>135</Paragraphs>
  <Slides>17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Calibri</vt:lpstr>
      <vt:lpstr>MS PGothic</vt:lpstr>
      <vt:lpstr>ＭＳ Ｐゴシック</vt:lpstr>
      <vt:lpstr>Tahoma</vt:lpstr>
      <vt:lpstr>Times New Roman</vt:lpstr>
      <vt:lpstr>Wingdings</vt:lpstr>
      <vt:lpstr>Arial</vt:lpstr>
      <vt:lpstr>Презентация</vt:lpstr>
      <vt:lpstr>Открытые облака - апрельские тезисы по тенденциям рынка </vt:lpstr>
      <vt:lpstr>1. Рынок облачных сервисов в мире и России</vt:lpstr>
      <vt:lpstr>Анализ рыночной ситуации</vt:lpstr>
      <vt:lpstr>Анализ рыночной ситуации</vt:lpstr>
      <vt:lpstr>Open Source в облаках</vt:lpstr>
      <vt:lpstr>Задействование Open Source в облаках</vt:lpstr>
      <vt:lpstr>Задействование Open Source в облаках</vt:lpstr>
      <vt:lpstr>Задействование Open Source в облаках</vt:lpstr>
      <vt:lpstr>Драйверы распространения Open Source в российских облаках</vt:lpstr>
      <vt:lpstr>Драйверы распространения Open Source в российских облаках</vt:lpstr>
      <vt:lpstr>2. Российский политический ландшафт</vt:lpstr>
      <vt:lpstr>Постановление от 16 ноября 2015 года №1236</vt:lpstr>
      <vt:lpstr>Постановление от 16 ноября 2015 года №1236</vt:lpstr>
      <vt:lpstr>Переход госсектора на отечественное ПО</vt:lpstr>
      <vt:lpstr>Переход госсектора на отечественное ПО</vt:lpstr>
      <vt:lpstr>Переход к проприетарным разработкам в облаках </vt:lpstr>
      <vt:lpstr>Спасибо!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РЫНОК УСЛУГ ИНФОРМАЦИОННО-КОММУНИКАЦИОННЫХ ТЕХНОЛОГИЙ ДЛЯ КОРПОРАТИВНОГО СЕКТОРА В РФ</dc:title>
  <dc:creator>User</dc:creator>
  <cp:lastModifiedBy>Saloff Anton</cp:lastModifiedBy>
  <cp:revision>152</cp:revision>
  <cp:lastPrinted>2015-03-31T13:47:56Z</cp:lastPrinted>
  <dcterms:created xsi:type="dcterms:W3CDTF">2015-08-03T20:59:25Z</dcterms:created>
  <dcterms:modified xsi:type="dcterms:W3CDTF">2016-04-04T12:07:05Z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2015-03-26T00:00:00Z</vt:filetime>
  </property>
  <property fmtid="{D5CDD505-2E9C-101B-9397-08002B2CF9AE}" pid="3" name="LastSaved">
    <vt:filetime>2015-03-27T00:00:00Z</vt:filetime>
  </property>
</Properties>
</file>